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notesSlide+xml" PartName="/ppt/notesSlides/notesSlide3.xml"/>
  <Override ContentType="application/vnd.openxmlformats-officedocument.presentationml.notesSlide+xml" PartName="/ppt/notesSlides/notesSlide4.xml"/>
  <Override ContentType="application/vnd.openxmlformats-officedocument.presentationml.notesSlide+xml" PartName="/ppt/notesSlides/notesSlide5.xml"/>
  <Override ContentType="application/vnd.openxmlformats-officedocument.presentationml.notesSlide+xml" PartName="/ppt/notesSlides/notesSlide6.xml"/>
  <Override ContentType="application/vnd.openxmlformats-officedocument.presentationml.notesSlide+xml" PartName="/ppt/notesSlides/notesSlide7.xml"/>
  <Override ContentType="application/vnd.openxmlformats-officedocument.presentationml.notesSlide+xml" PartName="/ppt/notesSlides/notesSlide8.xml"/>
  <Override ContentType="application/vnd.openxmlformats-officedocument.presentationml.notesSlide+xml" PartName="/ppt/notesSlides/notesSlide9.xml"/>
  <Override ContentType="application/vnd.openxmlformats-officedocument.presentationml.notesSlide+xml" PartName="/ppt/notesSlides/notesSlide10.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notesMasterIdLst>
    <p:notesMasterId r:id="rId19"/>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Lst>
  <p:sldSz cx="18288000" cy="10287000"/>
  <p:notesSz cx="6858000" cy="9144000"/>
  <p:embeddedFontLst>
    <p:embeddedFont>
      <p:font typeface="Montserrat Bold" charset="1" panose="00000800000000000000"/>
      <p:regular r:id="rId22"/>
    </p:embeddedFont>
    <p:embeddedFont>
      <p:font typeface="Montserrat" charset="1" panose="00000500000000000000"/>
      <p:regular r:id="rId23"/>
    </p:embeddedFont>
    <p:embeddedFont>
      <p:font typeface="Poppins Bold" charset="1" panose="00000800000000000000"/>
      <p:regular r:id="rId26"/>
    </p:embeddedFont>
    <p:embeddedFont>
      <p:font typeface="Poppins" charset="1" panose="00000500000000000000"/>
      <p:regular r:id="rId28"/>
    </p:embeddedFont>
    <p:embeddedFont>
      <p:font typeface="Montserrat Medium" charset="1" panose="00000600000000000000"/>
      <p:regular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notesMasters/notesMaster1.xml" Type="http://schemas.openxmlformats.org/officeDocument/2006/relationships/notesMaster"/><Relationship Id="rId2" Target="presProps.xml" Type="http://schemas.openxmlformats.org/officeDocument/2006/relationships/presProps"/><Relationship Id="rId20" Target="theme/theme2.xml" Type="http://schemas.openxmlformats.org/officeDocument/2006/relationships/theme"/><Relationship Id="rId21" Target="notesSlides/notesSlide1.xml" Type="http://schemas.openxmlformats.org/officeDocument/2006/relationships/notesSlide"/><Relationship Id="rId22" Target="fonts/font22.fntdata" Type="http://schemas.openxmlformats.org/officeDocument/2006/relationships/font"/><Relationship Id="rId23" Target="fonts/font23.fntdata" Type="http://schemas.openxmlformats.org/officeDocument/2006/relationships/font"/><Relationship Id="rId24" Target="notesSlides/notesSlide2.xml" Type="http://schemas.openxmlformats.org/officeDocument/2006/relationships/notesSlide"/><Relationship Id="rId25" Target="notesSlides/notesSlide3.xml" Type="http://schemas.openxmlformats.org/officeDocument/2006/relationships/notesSlide"/><Relationship Id="rId26" Target="fonts/font26.fntdata" Type="http://schemas.openxmlformats.org/officeDocument/2006/relationships/font"/><Relationship Id="rId27" Target="notesSlides/notesSlide4.xml" Type="http://schemas.openxmlformats.org/officeDocument/2006/relationships/notesSlide"/><Relationship Id="rId28" Target="fonts/font28.fntdata" Type="http://schemas.openxmlformats.org/officeDocument/2006/relationships/font"/><Relationship Id="rId29" Target="notesSlides/notesSlide5.xml" Type="http://schemas.openxmlformats.org/officeDocument/2006/relationships/notesSlide"/><Relationship Id="rId3" Target="viewProps.xml" Type="http://schemas.openxmlformats.org/officeDocument/2006/relationships/viewProps"/><Relationship Id="rId30" Target="notesSlides/notesSlide6.xml" Type="http://schemas.openxmlformats.org/officeDocument/2006/relationships/notesSlide"/><Relationship Id="rId31" Target="notesSlides/notesSlide7.xml" Type="http://schemas.openxmlformats.org/officeDocument/2006/relationships/notesSlide"/><Relationship Id="rId32" Target="notesSlides/notesSlide8.xml" Type="http://schemas.openxmlformats.org/officeDocument/2006/relationships/notesSlide"/><Relationship Id="rId33" Target="notesSlides/notesSlide9.xml" Type="http://schemas.openxmlformats.org/officeDocument/2006/relationships/notesSlide"/><Relationship Id="rId34" Target="fonts/font34.fntdata" Type="http://schemas.openxmlformats.org/officeDocument/2006/relationships/font"/><Relationship Id="rId35" Target="notesSlides/notesSlide10.xml" Type="http://schemas.openxmlformats.org/officeDocument/2006/relationships/notesSlide"/><Relationship Id="rId36" Target="notesSlides/notesSlide11.xml" Type="http://schemas.openxmlformats.org/officeDocument/2006/relationships/notesSlide"/><Relationship Id="rId37" Target="notesSlides/notesSlide12.xml" Type="http://schemas.openxmlformats.org/officeDocument/2006/relationships/notesSlide"/><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notesMasters/_rels/notesMaster1.xml.rels><?xml version="1.0" encoding="UTF-8" standalone="yes"?><Relationships xmlns="http://schemas.openxmlformats.org/package/2006/relationships"><Relationship Id="rId1" Target="../theme/theme2.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xml" Type="http://schemas.openxmlformats.org/officeDocument/2006/relationships/slide"/></Relationships>
</file>

<file path=ppt/notesSlides/_rels/notesSlide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xml" Type="http://schemas.openxmlformats.org/officeDocument/2006/relationships/slide"/></Relationships>
</file>

<file path=ppt/notesSlides/_rels/notesSlide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xml" Type="http://schemas.openxmlformats.org/officeDocument/2006/relationships/slide"/></Relationships>
</file>

<file path=ppt/notesSlides/_rels/notesSlide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4.xml" Type="http://schemas.openxmlformats.org/officeDocument/2006/relationships/slide"/></Relationships>
</file>

<file path=ppt/notesSlides/_rels/notesSlide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5.xml" Type="http://schemas.openxmlformats.org/officeDocument/2006/relationships/slide"/></Relationships>
</file>

<file path=ppt/notesSlides/_rels/notesSlide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6.xml" Type="http://schemas.openxmlformats.org/officeDocument/2006/relationships/slide"/></Relationships>
</file>

<file path=ppt/notesSlides/_rels/notesSlide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7.xml" Type="http://schemas.openxmlformats.org/officeDocument/2006/relationships/slide"/></Relationships>
</file>

<file path=ppt/notesSlides/_rels/notesSlide8.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8.xml" Type="http://schemas.openxmlformats.org/officeDocument/2006/relationships/slide"/></Relationships>
</file>

<file path=ppt/notesSlides/_rels/notesSlide9.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9.xml" Type="http://schemas.openxmlformats.org/officeDocument/2006/relationships/slide"/></Relationships>
</file>

<file path=ppt/notesSlides/_rels/notesSlide10.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0.xml" Type="http://schemas.openxmlformats.org/officeDocument/2006/relationships/slide"/></Relationships>
</file>

<file path=ppt/notesSlides/_rels/notesSlide1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1.xml" Type="http://schemas.openxmlformats.org/officeDocument/2006/relationships/slide"/></Relationships>
</file>

<file path=ppt/notesSlides/_rels/notesSlide1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2.xml" Type="http://schemas.openxmlformats.org/officeDocument/2006/relationships/slide"/></Relationships>
</file>

<file path=ppt/notesSlides/notesSlide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Today we’re talking about a big change in ADA compliance. The Department of Justice isn’t just giving general advice anymore,they’ve laid down official, enforceable rules for web accessibility. </a:t>
            </a:r>
          </a:p>
          <a:p>
            <a:r>
              <a:rPr lang="en-US"/>
              <a:t/>
            </a:r>
          </a:p>
          <a:p>
            <a:r>
              <a:rPr lang="en-US"/>
              <a:t>The DOJ has updated the rules so that state and local governments must make their websites and mobile apps accessible to people with disabilities. This means following specific technical standards so that people who are blind, deaf, have mobility issues, cognitive disabilities, etc., can use them without barriers.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For years, ADA web compliance was all about broad principles. Agencies had a lot of leeway in how they interpreted ‘effective communication’ for people with disabilities. But now the DOJ has set a clear, enforceable standard, WCAG 2.1 Level AA (title 2). This isn’t a suggestion anymore, it’s a requirement.</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Here’s what you need to know: the rule kicked in on June 24, 2024. Large public entities have until April 2026 to comply, smaller ones until April 2027. The technical bar is set and it applies to everything: your own websites, your mobile apps, and even the digital services you get from 3rd party vendors.</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4.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WCAG 2.1 AA is a technical standard; all these items are practical examples of what compliance looks like.</a:t>
            </a:r>
          </a:p>
          <a:p>
            <a:r>
              <a:rPr lang="en-US"/>
              <a:t/>
            </a:r>
          </a:p>
          <a:p>
            <a:r>
              <a:rPr lang="en-US"/>
              <a:t>Essentially, if someone can’t see, hear, or use a mouse, they should still be able to use your digital content.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5.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6.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7.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This applies to all your public-facing web and app content, even if provided by a third party. That means things like your online forms, scheduling tools, payment systems....anything the public interacts with.</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8.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The rule has exceptions, like archived content, older PDFs, and social posts made before the rule’s effective date. But remember—these are narrow carve-outs, not loopholes.</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9.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You won't do all the technical parts, but you have a very important role. Here’s what PIOs should be thinking about.</a:t>
            </a:r>
          </a:p>
          <a:p>
            <a:r>
              <a:rPr lang="en-US"/>
              <a:t/>
            </a:r>
          </a:p>
          <a:p>
            <a:r>
              <a:rPr lang="en-US"/>
              <a:t>Know what digital content your city produces so you can plan for accessibility.</a:t>
            </a:r>
          </a:p>
          <a:p>
            <a:r>
              <a:rPr lang="en-US"/>
              <a:t/>
            </a:r>
          </a:p>
          <a:p>
            <a:r>
              <a:rPr lang="en-US"/>
              <a:t>Start with the most important and frequently used services (utility payments, council agendas, permits).</a:t>
            </a:r>
          </a:p>
          <a:p>
            <a:r>
              <a:rPr lang="en-US"/>
              <a:t/>
            </a:r>
          </a:p>
          <a:p>
            <a:r>
              <a:rPr lang="en-US"/>
              <a:t>Make sure accessibility is built into websites, apps, and contracts from the start.</a:t>
            </a:r>
          </a:p>
          <a:p>
            <a:r>
              <a:rPr lang="en-US"/>
              <a:t/>
            </a:r>
          </a:p>
          <a:p>
            <a:r>
              <a:rPr lang="en-US"/>
              <a:t>Train your team on writing web copy, adding alt text, designing for readability, and captioning videos.</a:t>
            </a:r>
          </a:p>
          <a:p>
            <a:r>
              <a:rPr lang="en-US"/>
              <a:t/>
            </a:r>
          </a:p>
          <a:p>
            <a:r>
              <a:rPr lang="en-US"/>
              <a:t>Everyone who publishes public-facing material — from staff reports to presentations — must know the basics of accessibility.</a:t>
            </a:r>
          </a:p>
          <a:p>
            <a:r>
              <a:rPr lang="en-US"/>
              <a:t/>
            </a:r>
          </a:p>
          <a:p>
            <a:r>
              <a:rPr lang="en-US"/>
              <a:t>Post an accessibility statement, explain that you’re working on improvements, and give people with disabilities a clear way to report problems.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0.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This is no longer best-practice advice—it’s federal regulation. The standards are specific, the deadlines are set, and the expectation is that you will be ready.</a:t>
            </a:r>
          </a:p>
          <a:p>
            <a:r>
              <a:rPr lang="en-US"/>
              <a:t/>
            </a:r>
          </a:p>
          <a:p>
            <a:r>
              <a:rPr lang="en-US"/>
              <a:t>Everyone has a role in accessibility. Who is leading the efforts in y our agency? </a:t>
            </a:r>
          </a:p>
          <a:p>
            <a:r>
              <a:rPr lang="en-US"/>
              <a:t>Communicators must have a seat at the table.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Here’s the compliance timeline again.</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Massachusetts has some great policies and best practices.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xml" Type="http://schemas.openxmlformats.org/officeDocument/2006/relationships/notesSlide"/><Relationship Id="rId3" Target="../media/image1.png" Type="http://schemas.openxmlformats.org/officeDocument/2006/relationships/image"/><Relationship Id="rId4" Target="../media/image2.jpe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xml" Type="http://schemas.openxmlformats.org/officeDocument/2006/relationships/notesSlide"/><Relationship Id="rId3" Target="../media/image3.jpeg" Type="http://schemas.openxmlformats.org/officeDocument/2006/relationships/image"/><Relationship Id="rId4" Target="../media/image4.png" Type="http://schemas.openxmlformats.org/officeDocument/2006/relationships/image"/><Relationship Id="rId5" Target="../media/image5.svg" Type="http://schemas.openxmlformats.org/officeDocument/2006/relationships/image"/><Relationship Id="rId6" Target="../media/image6.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3.xml" Type="http://schemas.openxmlformats.org/officeDocument/2006/relationships/notesSlide"/><Relationship Id="rId3" Target="../media/image1.png" Type="http://schemas.openxmlformats.org/officeDocument/2006/relationships/image"/><Relationship Id="rId4" Target="../media/image7.png" Type="http://schemas.openxmlformats.org/officeDocument/2006/relationships/image"/><Relationship Id="rId5" Target="../media/image8.svg" Type="http://schemas.openxmlformats.org/officeDocument/2006/relationships/image"/><Relationship Id="rId6" Target="../media/image9.png" Type="http://schemas.openxmlformats.org/officeDocument/2006/relationships/image"/><Relationship Id="rId7" Target="../media/image10.svg" Type="http://schemas.openxmlformats.org/officeDocument/2006/relationships/image"/><Relationship Id="rId8" Target="../media/image11.png" Type="http://schemas.openxmlformats.org/officeDocument/2006/relationships/image"/><Relationship Id="rId9" Target="../media/image12.sv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4.xml" Type="http://schemas.openxmlformats.org/officeDocument/2006/relationships/notesSlide"/><Relationship Id="rId3" Target="../media/image1.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5.xml" Type="http://schemas.openxmlformats.org/officeDocument/2006/relationships/notesSlide"/><Relationship Id="rId3" Target="../media/image1.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6.xml" Type="http://schemas.openxmlformats.org/officeDocument/2006/relationships/notesSlide"/><Relationship Id="rId3" Target="../media/image1.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7.xml" Type="http://schemas.openxmlformats.org/officeDocument/2006/relationships/notesSlide"/><Relationship Id="rId3" Target="../media/image13.png" Type="http://schemas.openxmlformats.org/officeDocument/2006/relationships/image"/><Relationship Id="rId4" Target="../media/image14.sv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8.xml" Type="http://schemas.openxmlformats.org/officeDocument/2006/relationships/notesSlide"/><Relationship Id="rId3" Target="../media/image15.jpeg" Type="http://schemas.openxmlformats.org/officeDocument/2006/relationships/image"/><Relationship Id="rId4" Target="../media/image1.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9.xml" Type="http://schemas.openxmlformats.org/officeDocument/2006/relationships/notesSlide"/><Relationship Id="rId3" Target="../media/image16.jpeg" Type="http://schemas.openxmlformats.org/officeDocument/2006/relationships/image"/><Relationship Id="rId4" Target="../media/image17.png" Type="http://schemas.openxmlformats.org/officeDocument/2006/relationships/image"/><Relationship Id="rId5" Target="../media/image18.sv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0.xml" Type="http://schemas.openxmlformats.org/officeDocument/2006/relationships/notesSlid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1.xml" Type="http://schemas.openxmlformats.org/officeDocument/2006/relationships/notesSlide"/><Relationship Id="rId3" Target="../media/image1.png" Type="http://schemas.openxmlformats.org/officeDocument/2006/relationships/image"/><Relationship Id="rId4" Target="../media/image7.png" Type="http://schemas.openxmlformats.org/officeDocument/2006/relationships/image"/><Relationship Id="rId5" Target="../media/image8.svg" Type="http://schemas.openxmlformats.org/officeDocument/2006/relationships/image"/><Relationship Id="rId6" Target="../media/image9.png" Type="http://schemas.openxmlformats.org/officeDocument/2006/relationships/image"/><Relationship Id="rId7" Target="../media/image10.svg" Type="http://schemas.openxmlformats.org/officeDocument/2006/relationships/image"/><Relationship Id="rId8" Target="../media/image11.png" Type="http://schemas.openxmlformats.org/officeDocument/2006/relationships/image"/><Relationship Id="rId9" Target="../media/image12.sv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2.xml" Type="http://schemas.openxmlformats.org/officeDocument/2006/relationships/notesSlide"/><Relationship Id="rId3" Target="../media/image19.png" Type="http://schemas.openxmlformats.org/officeDocument/2006/relationships/image"/><Relationship Id="rId4" Target="../media/image20.svg" Type="http://schemas.openxmlformats.org/officeDocument/2006/relationships/image"/><Relationship Id="rId5" Target="https://www.ada.gov/resources/web-rule-first-steps/?utm_source=chatgpt.com" TargetMode="External" Type="http://schemas.openxmlformats.org/officeDocument/2006/relationships/hyperlink"/><Relationship Id="rId6" Target="https://webaim.org/standards/wcag/checklist?utm_source=chatgpt.com" TargetMode="External" Type="http://schemas.openxmlformats.org/officeDocument/2006/relationships/hyperlink"/><Relationship Id="rId7" Target="https://accessible.org/wcag/?utm_source=chatgpt.com" TargetMode="External" Type="http://schemas.openxmlformats.org/officeDocument/2006/relationships/hyperlink"/><Relationship Id="rId8" Target="https://www.mass.gov/info-details/americans-with-disabilities-act-ada-title-ii-digital-accessibility-information-and-requirements?utm_source=chatgpt.com" TargetMode="External" Type="http://schemas.openxmlformats.org/officeDocument/2006/relationships/hyperlink"/></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9.png" Type="http://schemas.openxmlformats.org/officeDocument/2006/relationships/image"/><Relationship Id="rId3" Target="../media/image20.svg" Type="http://schemas.openxmlformats.org/officeDocument/2006/relationships/image"/><Relationship Id="rId4" Target="../media/image21.jpeg" Type="http://schemas.openxmlformats.org/officeDocument/2006/relationships/image"/><Relationship Id="rId5" Target="../media/image22.png" Type="http://schemas.openxmlformats.org/officeDocument/2006/relationships/image"/><Relationship Id="rId6" Target="../media/image23.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FDFDFD"/>
        </a:solidFill>
      </p:bgPr>
    </p:bg>
    <p:spTree>
      <p:nvGrpSpPr>
        <p:cNvPr id="1" name=""/>
        <p:cNvGrpSpPr/>
        <p:nvPr/>
      </p:nvGrpSpPr>
      <p:grpSpPr>
        <a:xfrm>
          <a:off x="0" y="0"/>
          <a:ext cx="0" cy="0"/>
          <a:chOff x="0" y="0"/>
          <a:chExt cx="0" cy="0"/>
        </a:xfrm>
      </p:grpSpPr>
      <p:grpSp>
        <p:nvGrpSpPr>
          <p:cNvPr name="Group 2" id="2"/>
          <p:cNvGrpSpPr/>
          <p:nvPr/>
        </p:nvGrpSpPr>
        <p:grpSpPr>
          <a:xfrm rot="0">
            <a:off x="6097502" y="5590237"/>
            <a:ext cx="14099416" cy="14099416"/>
            <a:chOff x="0" y="0"/>
            <a:chExt cx="812800" cy="812800"/>
          </a:xfrm>
        </p:grpSpPr>
        <p:sp>
          <p:nvSpPr>
            <p:cNvPr name="Freeform 3" id="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45DA0"/>
            </a:solidFill>
          </p:spPr>
        </p:sp>
        <p:sp>
          <p:nvSpPr>
            <p:cNvPr name="TextBox 4" id="4"/>
            <p:cNvSpPr txBox="true"/>
            <p:nvPr/>
          </p:nvSpPr>
          <p:spPr>
            <a:xfrm>
              <a:off x="76200" y="38100"/>
              <a:ext cx="660400" cy="698500"/>
            </a:xfrm>
            <a:prstGeom prst="rect">
              <a:avLst/>
            </a:prstGeom>
          </p:spPr>
          <p:txBody>
            <a:bodyPr anchor="ctr" rtlCol="false" tIns="50800" lIns="50800" bIns="50800" rIns="50800"/>
            <a:lstStyle/>
            <a:p>
              <a:pPr algn="ctr">
                <a:lnSpc>
                  <a:spcPts val="2659"/>
                </a:lnSpc>
                <a:spcBef>
                  <a:spcPct val="0"/>
                </a:spcBef>
              </a:pPr>
            </a:p>
          </p:txBody>
        </p:sp>
      </p:grpSp>
      <p:sp>
        <p:nvSpPr>
          <p:cNvPr name="TextBox 5" id="5"/>
          <p:cNvSpPr txBox="true"/>
          <p:nvPr/>
        </p:nvSpPr>
        <p:spPr>
          <a:xfrm rot="0">
            <a:off x="1028700" y="1769349"/>
            <a:ext cx="9047311" cy="3666072"/>
          </a:xfrm>
          <a:prstGeom prst="rect">
            <a:avLst/>
          </a:prstGeom>
        </p:spPr>
        <p:txBody>
          <a:bodyPr anchor="t" rtlCol="false" tIns="0" lIns="0" bIns="0" rIns="0">
            <a:spAutoFit/>
          </a:bodyPr>
          <a:lstStyle/>
          <a:p>
            <a:pPr algn="l">
              <a:lnSpc>
                <a:spcPts val="7096"/>
              </a:lnSpc>
            </a:pPr>
            <a:r>
              <a:rPr lang="en-US" sz="8156" b="true">
                <a:solidFill>
                  <a:srgbClr val="051D40"/>
                </a:solidFill>
                <a:latin typeface="Montserrat Bold"/>
                <a:ea typeface="Montserrat Bold"/>
                <a:cs typeface="Montserrat Bold"/>
                <a:sym typeface="Montserrat Bold"/>
              </a:rPr>
              <a:t>It’s a Formal Regulation, Not Just Guidance: New ADA Rules</a:t>
            </a:r>
          </a:p>
        </p:txBody>
      </p:sp>
      <p:grpSp>
        <p:nvGrpSpPr>
          <p:cNvPr name="Group 6" id="6"/>
          <p:cNvGrpSpPr/>
          <p:nvPr/>
        </p:nvGrpSpPr>
        <p:grpSpPr>
          <a:xfrm rot="0">
            <a:off x="16420234" y="-1717598"/>
            <a:ext cx="3735531" cy="3735531"/>
            <a:chOff x="0" y="0"/>
            <a:chExt cx="812800" cy="812800"/>
          </a:xfrm>
        </p:grpSpPr>
        <p:sp>
          <p:nvSpPr>
            <p:cNvPr name="Freeform 7" id="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952500" cap="sq">
              <a:solidFill>
                <a:srgbClr val="145DA0"/>
              </a:solidFill>
              <a:prstDash val="solid"/>
              <a:miter/>
            </a:ln>
          </p:spPr>
        </p:sp>
        <p:sp>
          <p:nvSpPr>
            <p:cNvPr name="TextBox 8" id="8"/>
            <p:cNvSpPr txBox="true"/>
            <p:nvPr/>
          </p:nvSpPr>
          <p:spPr>
            <a:xfrm>
              <a:off x="76200" y="38100"/>
              <a:ext cx="660400" cy="698500"/>
            </a:xfrm>
            <a:prstGeom prst="rect">
              <a:avLst/>
            </a:prstGeom>
          </p:spPr>
          <p:txBody>
            <a:bodyPr anchor="ctr" rtlCol="false" tIns="50800" lIns="50800" bIns="50800" rIns="50800"/>
            <a:lstStyle/>
            <a:p>
              <a:pPr algn="ctr">
                <a:lnSpc>
                  <a:spcPts val="2659"/>
                </a:lnSpc>
                <a:spcBef>
                  <a:spcPct val="0"/>
                </a:spcBef>
              </a:pPr>
            </a:p>
          </p:txBody>
        </p:sp>
      </p:grpSp>
      <p:grpSp>
        <p:nvGrpSpPr>
          <p:cNvPr name="Group 9" id="9"/>
          <p:cNvGrpSpPr/>
          <p:nvPr/>
        </p:nvGrpSpPr>
        <p:grpSpPr>
          <a:xfrm rot="0">
            <a:off x="747857" y="-643475"/>
            <a:ext cx="1286950" cy="1286950"/>
            <a:chOff x="0" y="0"/>
            <a:chExt cx="812800" cy="812800"/>
          </a:xfrm>
        </p:grpSpPr>
        <p:sp>
          <p:nvSpPr>
            <p:cNvPr name="Freeform 10" id="10"/>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45DA0"/>
            </a:solidFill>
          </p:spPr>
        </p:sp>
        <p:sp>
          <p:nvSpPr>
            <p:cNvPr name="TextBox 11" id="11"/>
            <p:cNvSpPr txBox="true"/>
            <p:nvPr/>
          </p:nvSpPr>
          <p:spPr>
            <a:xfrm>
              <a:off x="76200" y="38100"/>
              <a:ext cx="660400" cy="698500"/>
            </a:xfrm>
            <a:prstGeom prst="rect">
              <a:avLst/>
            </a:prstGeom>
          </p:spPr>
          <p:txBody>
            <a:bodyPr anchor="ctr" rtlCol="false" tIns="50800" lIns="50800" bIns="50800" rIns="50800"/>
            <a:lstStyle/>
            <a:p>
              <a:pPr algn="ctr">
                <a:lnSpc>
                  <a:spcPts val="2659"/>
                </a:lnSpc>
                <a:spcBef>
                  <a:spcPct val="0"/>
                </a:spcBef>
              </a:pPr>
            </a:p>
          </p:txBody>
        </p:sp>
      </p:grpSp>
      <p:grpSp>
        <p:nvGrpSpPr>
          <p:cNvPr name="Group 12" id="12"/>
          <p:cNvGrpSpPr/>
          <p:nvPr/>
        </p:nvGrpSpPr>
        <p:grpSpPr>
          <a:xfrm rot="0">
            <a:off x="-1929195" y="8389571"/>
            <a:ext cx="3735531" cy="3735531"/>
            <a:chOff x="0" y="0"/>
            <a:chExt cx="812800" cy="812800"/>
          </a:xfrm>
        </p:grpSpPr>
        <p:sp>
          <p:nvSpPr>
            <p:cNvPr name="Freeform 13" id="1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952500" cap="sq">
              <a:solidFill>
                <a:srgbClr val="145DA0"/>
              </a:solidFill>
              <a:prstDash val="solid"/>
              <a:miter/>
            </a:ln>
          </p:spPr>
        </p:sp>
        <p:sp>
          <p:nvSpPr>
            <p:cNvPr name="TextBox 14" id="14"/>
            <p:cNvSpPr txBox="true"/>
            <p:nvPr/>
          </p:nvSpPr>
          <p:spPr>
            <a:xfrm>
              <a:off x="76200" y="38100"/>
              <a:ext cx="660400" cy="698500"/>
            </a:xfrm>
            <a:prstGeom prst="rect">
              <a:avLst/>
            </a:prstGeom>
          </p:spPr>
          <p:txBody>
            <a:bodyPr anchor="ctr" rtlCol="false" tIns="50800" lIns="50800" bIns="50800" rIns="50800"/>
            <a:lstStyle/>
            <a:p>
              <a:pPr algn="ctr">
                <a:lnSpc>
                  <a:spcPts val="2659"/>
                </a:lnSpc>
                <a:spcBef>
                  <a:spcPct val="0"/>
                </a:spcBef>
              </a:pPr>
            </a:p>
          </p:txBody>
        </p:sp>
      </p:grpSp>
      <p:sp>
        <p:nvSpPr>
          <p:cNvPr name="Freeform 15" id="15"/>
          <p:cNvSpPr/>
          <p:nvPr/>
        </p:nvSpPr>
        <p:spPr>
          <a:xfrm flipH="false" flipV="false" rot="0">
            <a:off x="8757394" y="7522582"/>
            <a:ext cx="8779632" cy="1733977"/>
          </a:xfrm>
          <a:custGeom>
            <a:avLst/>
            <a:gdLst/>
            <a:ahLst/>
            <a:cxnLst/>
            <a:rect r="r" b="b" t="t" l="l"/>
            <a:pathLst>
              <a:path h="1733977" w="8779632">
                <a:moveTo>
                  <a:pt x="0" y="0"/>
                </a:moveTo>
                <a:lnTo>
                  <a:pt x="8779632" y="0"/>
                </a:lnTo>
                <a:lnTo>
                  <a:pt x="8779632" y="1733977"/>
                </a:lnTo>
                <a:lnTo>
                  <a:pt x="0" y="1733977"/>
                </a:lnTo>
                <a:lnTo>
                  <a:pt x="0" y="0"/>
                </a:lnTo>
                <a:close/>
              </a:path>
            </a:pathLst>
          </a:custGeom>
          <a:blipFill>
            <a:blip r:embed="rId3"/>
            <a:stretch>
              <a:fillRect l="0" t="0" r="0" b="0"/>
            </a:stretch>
          </a:blipFill>
        </p:spPr>
      </p:sp>
      <p:grpSp>
        <p:nvGrpSpPr>
          <p:cNvPr name="Group 16" id="16"/>
          <p:cNvGrpSpPr>
            <a:grpSpLocks noChangeAspect="true"/>
          </p:cNvGrpSpPr>
          <p:nvPr/>
        </p:nvGrpSpPr>
        <p:grpSpPr>
          <a:xfrm rot="0">
            <a:off x="9025387" y="3143201"/>
            <a:ext cx="9146584" cy="5246370"/>
            <a:chOff x="0" y="0"/>
            <a:chExt cx="7981950" cy="4578350"/>
          </a:xfrm>
        </p:grpSpPr>
        <p:sp>
          <p:nvSpPr>
            <p:cNvPr name="Freeform 17" id="17"/>
            <p:cNvSpPr/>
            <p:nvPr/>
          </p:nvSpPr>
          <p:spPr>
            <a:xfrm flipH="false" flipV="false" rot="0">
              <a:off x="765810" y="21590"/>
              <a:ext cx="6451600" cy="4326890"/>
            </a:xfrm>
            <a:custGeom>
              <a:avLst/>
              <a:gdLst/>
              <a:ahLst/>
              <a:cxnLst/>
              <a:rect r="r" b="b" t="t" l="l"/>
              <a:pathLst>
                <a:path h="4326890" w="6451600">
                  <a:moveTo>
                    <a:pt x="6224270" y="0"/>
                  </a:moveTo>
                  <a:lnTo>
                    <a:pt x="226060" y="0"/>
                  </a:lnTo>
                  <a:cubicBezTo>
                    <a:pt x="101600" y="0"/>
                    <a:pt x="0" y="101600"/>
                    <a:pt x="0" y="226060"/>
                  </a:cubicBezTo>
                  <a:lnTo>
                    <a:pt x="0" y="4326890"/>
                  </a:lnTo>
                  <a:lnTo>
                    <a:pt x="6451601" y="4326890"/>
                  </a:lnTo>
                  <a:lnTo>
                    <a:pt x="6451601" y="226060"/>
                  </a:lnTo>
                  <a:cubicBezTo>
                    <a:pt x="6450331" y="101600"/>
                    <a:pt x="6348731" y="0"/>
                    <a:pt x="6224270" y="0"/>
                  </a:cubicBezTo>
                  <a:close/>
                  <a:moveTo>
                    <a:pt x="6252210" y="4043680"/>
                  </a:moveTo>
                  <a:lnTo>
                    <a:pt x="196851" y="4043680"/>
                  </a:lnTo>
                  <a:lnTo>
                    <a:pt x="196851" y="255270"/>
                  </a:lnTo>
                  <a:lnTo>
                    <a:pt x="6252210" y="255270"/>
                  </a:lnTo>
                  <a:lnTo>
                    <a:pt x="6252210" y="4043680"/>
                  </a:lnTo>
                  <a:close/>
                </a:path>
              </a:pathLst>
            </a:custGeom>
            <a:solidFill>
              <a:srgbClr val="242424"/>
            </a:solidFill>
          </p:spPr>
        </p:sp>
        <p:sp>
          <p:nvSpPr>
            <p:cNvPr name="Freeform 18" id="18"/>
            <p:cNvSpPr/>
            <p:nvPr/>
          </p:nvSpPr>
          <p:spPr>
            <a:xfrm flipH="false" flipV="false" rot="0">
              <a:off x="0" y="0"/>
              <a:ext cx="7981950" cy="4542790"/>
            </a:xfrm>
            <a:custGeom>
              <a:avLst/>
              <a:gdLst/>
              <a:ahLst/>
              <a:cxnLst/>
              <a:rect r="r" b="b" t="t" l="l"/>
              <a:pathLst>
                <a:path h="4542790" w="7981950">
                  <a:moveTo>
                    <a:pt x="7239000" y="4348480"/>
                  </a:moveTo>
                  <a:lnTo>
                    <a:pt x="7239000" y="243840"/>
                  </a:lnTo>
                  <a:cubicBezTo>
                    <a:pt x="7239000" y="109220"/>
                    <a:pt x="7129780" y="0"/>
                    <a:pt x="6995160" y="0"/>
                  </a:cubicBezTo>
                  <a:lnTo>
                    <a:pt x="985520" y="0"/>
                  </a:lnTo>
                  <a:cubicBezTo>
                    <a:pt x="852170" y="0"/>
                    <a:pt x="742950" y="109220"/>
                    <a:pt x="742950" y="243840"/>
                  </a:cubicBezTo>
                  <a:lnTo>
                    <a:pt x="742950" y="4349750"/>
                  </a:lnTo>
                  <a:lnTo>
                    <a:pt x="0" y="4349750"/>
                  </a:lnTo>
                  <a:lnTo>
                    <a:pt x="0" y="4447540"/>
                  </a:lnTo>
                  <a:cubicBezTo>
                    <a:pt x="0" y="4500880"/>
                    <a:pt x="43180" y="4542790"/>
                    <a:pt x="95250" y="4542790"/>
                  </a:cubicBezTo>
                  <a:lnTo>
                    <a:pt x="7886700" y="4542790"/>
                  </a:lnTo>
                  <a:cubicBezTo>
                    <a:pt x="7940040" y="4542790"/>
                    <a:pt x="7981950" y="4499610"/>
                    <a:pt x="7981950" y="4447540"/>
                  </a:cubicBezTo>
                  <a:lnTo>
                    <a:pt x="7981950" y="4349750"/>
                  </a:lnTo>
                  <a:lnTo>
                    <a:pt x="7239000" y="4349750"/>
                  </a:lnTo>
                  <a:close/>
                  <a:moveTo>
                    <a:pt x="4519930" y="4348480"/>
                  </a:moveTo>
                  <a:lnTo>
                    <a:pt x="4519930" y="4349750"/>
                  </a:lnTo>
                  <a:cubicBezTo>
                    <a:pt x="4519930" y="4403090"/>
                    <a:pt x="4476750" y="4445000"/>
                    <a:pt x="4424680" y="4445000"/>
                  </a:cubicBezTo>
                  <a:lnTo>
                    <a:pt x="3557270" y="4445000"/>
                  </a:lnTo>
                  <a:cubicBezTo>
                    <a:pt x="3503930" y="4445000"/>
                    <a:pt x="3462020" y="4401820"/>
                    <a:pt x="3462020" y="4349750"/>
                  </a:cubicBezTo>
                  <a:lnTo>
                    <a:pt x="3462020" y="4348480"/>
                  </a:lnTo>
                  <a:lnTo>
                    <a:pt x="765810" y="4348480"/>
                  </a:lnTo>
                  <a:lnTo>
                    <a:pt x="765810" y="247650"/>
                  </a:lnTo>
                  <a:cubicBezTo>
                    <a:pt x="765810" y="123190"/>
                    <a:pt x="867410" y="21590"/>
                    <a:pt x="991870" y="21590"/>
                  </a:cubicBezTo>
                  <a:lnTo>
                    <a:pt x="6990080" y="21590"/>
                  </a:lnTo>
                  <a:cubicBezTo>
                    <a:pt x="7114539" y="21590"/>
                    <a:pt x="7216139" y="123190"/>
                    <a:pt x="7216139" y="247650"/>
                  </a:cubicBezTo>
                  <a:lnTo>
                    <a:pt x="7216139" y="4348480"/>
                  </a:lnTo>
                  <a:lnTo>
                    <a:pt x="4519930" y="4348480"/>
                  </a:lnTo>
                  <a:close/>
                </a:path>
              </a:pathLst>
            </a:custGeom>
            <a:solidFill>
              <a:srgbClr val="E9E9E9"/>
            </a:solidFill>
          </p:spPr>
        </p:sp>
        <p:sp>
          <p:nvSpPr>
            <p:cNvPr name="Freeform 19" id="19"/>
            <p:cNvSpPr/>
            <p:nvPr/>
          </p:nvSpPr>
          <p:spPr>
            <a:xfrm flipH="false" flipV="false" rot="0">
              <a:off x="3460750" y="4349750"/>
              <a:ext cx="1059180" cy="96520"/>
            </a:xfrm>
            <a:custGeom>
              <a:avLst/>
              <a:gdLst/>
              <a:ahLst/>
              <a:cxnLst/>
              <a:rect r="r" b="b" t="t" l="l"/>
              <a:pathLst>
                <a:path h="96520" w="1059180">
                  <a:moveTo>
                    <a:pt x="96520" y="96520"/>
                  </a:moveTo>
                  <a:lnTo>
                    <a:pt x="963930" y="96520"/>
                  </a:lnTo>
                  <a:cubicBezTo>
                    <a:pt x="1017270" y="96520"/>
                    <a:pt x="1059180" y="53340"/>
                    <a:pt x="1059180" y="1270"/>
                  </a:cubicBezTo>
                  <a:lnTo>
                    <a:pt x="1059180" y="0"/>
                  </a:lnTo>
                  <a:lnTo>
                    <a:pt x="0" y="0"/>
                  </a:lnTo>
                  <a:lnTo>
                    <a:pt x="0" y="1270"/>
                  </a:lnTo>
                  <a:cubicBezTo>
                    <a:pt x="0" y="53340"/>
                    <a:pt x="43180" y="96520"/>
                    <a:pt x="96520" y="96520"/>
                  </a:cubicBezTo>
                  <a:close/>
                </a:path>
              </a:pathLst>
            </a:custGeom>
            <a:solidFill>
              <a:srgbClr val="CCCCCC"/>
            </a:solidFill>
          </p:spPr>
        </p:sp>
        <p:sp>
          <p:nvSpPr>
            <p:cNvPr name="Freeform 20" id="20"/>
            <p:cNvSpPr/>
            <p:nvPr/>
          </p:nvSpPr>
          <p:spPr>
            <a:xfrm flipH="false" flipV="false" rot="0">
              <a:off x="163830" y="4542790"/>
              <a:ext cx="7654290" cy="35560"/>
            </a:xfrm>
            <a:custGeom>
              <a:avLst/>
              <a:gdLst/>
              <a:ahLst/>
              <a:cxnLst/>
              <a:rect r="r" b="b" t="t" l="l"/>
              <a:pathLst>
                <a:path h="35560" w="7654290">
                  <a:moveTo>
                    <a:pt x="0" y="0"/>
                  </a:moveTo>
                  <a:cubicBezTo>
                    <a:pt x="0" y="20320"/>
                    <a:pt x="16510" y="35560"/>
                    <a:pt x="35560" y="35560"/>
                  </a:cubicBezTo>
                  <a:lnTo>
                    <a:pt x="7618730" y="35560"/>
                  </a:lnTo>
                  <a:cubicBezTo>
                    <a:pt x="7639050" y="35560"/>
                    <a:pt x="7654290" y="19050"/>
                    <a:pt x="7654290" y="0"/>
                  </a:cubicBezTo>
                  <a:lnTo>
                    <a:pt x="0" y="0"/>
                  </a:lnTo>
                  <a:close/>
                </a:path>
              </a:pathLst>
            </a:custGeom>
            <a:solidFill>
              <a:srgbClr val="CCCCCC"/>
            </a:solidFill>
          </p:spPr>
        </p:sp>
        <p:sp>
          <p:nvSpPr>
            <p:cNvPr name="Freeform 21" id="21"/>
            <p:cNvSpPr/>
            <p:nvPr/>
          </p:nvSpPr>
          <p:spPr>
            <a:xfrm flipH="false" flipV="false" rot="0">
              <a:off x="962660" y="276860"/>
              <a:ext cx="6055360" cy="3789680"/>
            </a:xfrm>
            <a:custGeom>
              <a:avLst/>
              <a:gdLst/>
              <a:ahLst/>
              <a:cxnLst/>
              <a:rect r="r" b="b" t="t" l="l"/>
              <a:pathLst>
                <a:path h="3789680" w="6055360">
                  <a:moveTo>
                    <a:pt x="0" y="0"/>
                  </a:moveTo>
                  <a:lnTo>
                    <a:pt x="6055360" y="0"/>
                  </a:lnTo>
                  <a:lnTo>
                    <a:pt x="6055360" y="3789680"/>
                  </a:lnTo>
                  <a:lnTo>
                    <a:pt x="0" y="3789680"/>
                  </a:lnTo>
                  <a:close/>
                </a:path>
              </a:pathLst>
            </a:custGeom>
            <a:blipFill>
              <a:blip r:embed="rId4"/>
              <a:stretch>
                <a:fillRect l="0" t="-3278" r="0" b="-3278"/>
              </a:stretch>
            </a:blipFill>
          </p:spPr>
        </p:sp>
      </p:grpSp>
      <p:sp>
        <p:nvSpPr>
          <p:cNvPr name="TextBox 22" id="22"/>
          <p:cNvSpPr txBox="true"/>
          <p:nvPr/>
        </p:nvSpPr>
        <p:spPr>
          <a:xfrm rot="0">
            <a:off x="1028700" y="5368746"/>
            <a:ext cx="8597911" cy="1287146"/>
          </a:xfrm>
          <a:prstGeom prst="rect">
            <a:avLst/>
          </a:prstGeom>
        </p:spPr>
        <p:txBody>
          <a:bodyPr anchor="t" rtlCol="false" tIns="0" lIns="0" bIns="0" rIns="0">
            <a:spAutoFit/>
          </a:bodyPr>
          <a:lstStyle/>
          <a:p>
            <a:pPr algn="l">
              <a:lnSpc>
                <a:spcPts val="5179"/>
              </a:lnSpc>
              <a:spcBef>
                <a:spcPct val="0"/>
              </a:spcBef>
            </a:pPr>
            <a:r>
              <a:rPr lang="en-US" sz="3699">
                <a:solidFill>
                  <a:srgbClr val="051D40"/>
                </a:solidFill>
                <a:latin typeface="Montserrat"/>
                <a:ea typeface="Montserrat"/>
                <a:cs typeface="Montserrat"/>
                <a:sym typeface="Montserrat"/>
              </a:rPr>
              <a:t>Web &amp; M</a:t>
            </a:r>
            <a:r>
              <a:rPr lang="en-US" sz="3699">
                <a:solidFill>
                  <a:srgbClr val="051D40"/>
                </a:solidFill>
                <a:latin typeface="Montserrat"/>
                <a:ea typeface="Montserrat"/>
                <a:cs typeface="Montserrat"/>
                <a:sym typeface="Montserrat"/>
              </a:rPr>
              <a:t>obile Accessibility </a:t>
            </a:r>
          </a:p>
          <a:p>
            <a:pPr algn="just">
              <a:lnSpc>
                <a:spcPts val="5179"/>
              </a:lnSpc>
              <a:spcBef>
                <a:spcPct val="0"/>
              </a:spcBef>
            </a:pPr>
            <a:r>
              <a:rPr lang="en-US" sz="3699">
                <a:solidFill>
                  <a:srgbClr val="051D40"/>
                </a:solidFill>
                <a:latin typeface="Montserrat"/>
                <a:ea typeface="Montserrat"/>
                <a:cs typeface="Montserrat"/>
                <a:sym typeface="Montserrat"/>
              </a:rPr>
              <a:t>Under Title II of the ADA</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FDFDFD"/>
        </a:solidFill>
      </p:bgPr>
    </p:bg>
    <p:spTree>
      <p:nvGrpSpPr>
        <p:cNvPr id="1" name=""/>
        <p:cNvGrpSpPr/>
        <p:nvPr/>
      </p:nvGrpSpPr>
      <p:grpSpPr>
        <a:xfrm>
          <a:off x="0" y="0"/>
          <a:ext cx="0" cy="0"/>
          <a:chOff x="0" y="0"/>
          <a:chExt cx="0" cy="0"/>
        </a:xfrm>
      </p:grpSpPr>
      <p:grpSp>
        <p:nvGrpSpPr>
          <p:cNvPr name="Group 2" id="2"/>
          <p:cNvGrpSpPr/>
          <p:nvPr/>
        </p:nvGrpSpPr>
        <p:grpSpPr>
          <a:xfrm rot="0">
            <a:off x="-188217" y="9258300"/>
            <a:ext cx="18476217" cy="1028700"/>
            <a:chOff x="0" y="0"/>
            <a:chExt cx="4866164" cy="270933"/>
          </a:xfrm>
        </p:grpSpPr>
        <p:sp>
          <p:nvSpPr>
            <p:cNvPr name="Freeform 3" id="3"/>
            <p:cNvSpPr/>
            <p:nvPr/>
          </p:nvSpPr>
          <p:spPr>
            <a:xfrm flipH="false" flipV="false" rot="0">
              <a:off x="0" y="0"/>
              <a:ext cx="4866164" cy="270933"/>
            </a:xfrm>
            <a:custGeom>
              <a:avLst/>
              <a:gdLst/>
              <a:ahLst/>
              <a:cxnLst/>
              <a:rect r="r" b="b" t="t" l="l"/>
              <a:pathLst>
                <a:path h="270933" w="4866164">
                  <a:moveTo>
                    <a:pt x="0" y="0"/>
                  </a:moveTo>
                  <a:lnTo>
                    <a:pt x="4866164" y="0"/>
                  </a:lnTo>
                  <a:lnTo>
                    <a:pt x="4866164" y="270933"/>
                  </a:lnTo>
                  <a:lnTo>
                    <a:pt x="0" y="270933"/>
                  </a:lnTo>
                  <a:close/>
                </a:path>
              </a:pathLst>
            </a:custGeom>
            <a:solidFill>
              <a:srgbClr val="5B98BA"/>
            </a:solidFill>
            <a:ln cap="sq">
              <a:noFill/>
              <a:prstDash val="solid"/>
              <a:miter/>
            </a:ln>
          </p:spPr>
        </p:sp>
        <p:sp>
          <p:nvSpPr>
            <p:cNvPr name="TextBox 4" id="4"/>
            <p:cNvSpPr txBox="true"/>
            <p:nvPr/>
          </p:nvSpPr>
          <p:spPr>
            <a:xfrm>
              <a:off x="0" y="-38100"/>
              <a:ext cx="4866164" cy="309033"/>
            </a:xfrm>
            <a:prstGeom prst="rect">
              <a:avLst/>
            </a:prstGeom>
          </p:spPr>
          <p:txBody>
            <a:bodyPr anchor="ctr" rtlCol="false" tIns="50800" lIns="50800" bIns="50800" rIns="50800"/>
            <a:lstStyle/>
            <a:p>
              <a:pPr algn="ctr" marL="0" indent="0" lvl="0">
                <a:lnSpc>
                  <a:spcPts val="2659"/>
                </a:lnSpc>
                <a:spcBef>
                  <a:spcPct val="0"/>
                </a:spcBef>
              </a:pPr>
            </a:p>
          </p:txBody>
        </p:sp>
      </p:grpSp>
      <p:sp>
        <p:nvSpPr>
          <p:cNvPr name="Freeform 5" id="5"/>
          <p:cNvSpPr/>
          <p:nvPr/>
        </p:nvSpPr>
        <p:spPr>
          <a:xfrm flipH="false" flipV="false" rot="0">
            <a:off x="-95234" y="-2584322"/>
            <a:ext cx="18478467" cy="6926570"/>
          </a:xfrm>
          <a:custGeom>
            <a:avLst/>
            <a:gdLst/>
            <a:ahLst/>
            <a:cxnLst/>
            <a:rect r="r" b="b" t="t" l="l"/>
            <a:pathLst>
              <a:path h="6926570" w="18478467">
                <a:moveTo>
                  <a:pt x="0" y="0"/>
                </a:moveTo>
                <a:lnTo>
                  <a:pt x="18478468" y="0"/>
                </a:lnTo>
                <a:lnTo>
                  <a:pt x="18478468" y="6926570"/>
                </a:lnTo>
                <a:lnTo>
                  <a:pt x="0" y="6926570"/>
                </a:lnTo>
                <a:lnTo>
                  <a:pt x="0" y="0"/>
                </a:lnTo>
                <a:close/>
              </a:path>
            </a:pathLst>
          </a:custGeom>
          <a:blipFill>
            <a:blip r:embed="rId3"/>
            <a:stretch>
              <a:fillRect l="0" t="-10706" r="0" b="-29518"/>
            </a:stretch>
          </a:blipFill>
        </p:spPr>
      </p:sp>
      <p:grpSp>
        <p:nvGrpSpPr>
          <p:cNvPr name="Group 6" id="6"/>
          <p:cNvGrpSpPr/>
          <p:nvPr/>
        </p:nvGrpSpPr>
        <p:grpSpPr>
          <a:xfrm rot="0">
            <a:off x="974382" y="2380946"/>
            <a:ext cx="7826809" cy="6105567"/>
            <a:chOff x="0" y="0"/>
            <a:chExt cx="2061382" cy="1608051"/>
          </a:xfrm>
        </p:grpSpPr>
        <p:sp>
          <p:nvSpPr>
            <p:cNvPr name="Freeform 7" id="7"/>
            <p:cNvSpPr/>
            <p:nvPr/>
          </p:nvSpPr>
          <p:spPr>
            <a:xfrm flipH="false" flipV="false" rot="0">
              <a:off x="0" y="0"/>
              <a:ext cx="2061382" cy="1608051"/>
            </a:xfrm>
            <a:custGeom>
              <a:avLst/>
              <a:gdLst/>
              <a:ahLst/>
              <a:cxnLst/>
              <a:rect r="r" b="b" t="t" l="l"/>
              <a:pathLst>
                <a:path h="1608051" w="2061382">
                  <a:moveTo>
                    <a:pt x="0" y="0"/>
                  </a:moveTo>
                  <a:lnTo>
                    <a:pt x="2061382" y="0"/>
                  </a:lnTo>
                  <a:lnTo>
                    <a:pt x="2061382" y="1608051"/>
                  </a:lnTo>
                  <a:lnTo>
                    <a:pt x="0" y="1608051"/>
                  </a:lnTo>
                  <a:close/>
                </a:path>
              </a:pathLst>
            </a:custGeom>
            <a:solidFill>
              <a:srgbClr val="145DA0"/>
            </a:solidFill>
            <a:ln cap="sq">
              <a:noFill/>
              <a:prstDash val="solid"/>
              <a:miter/>
            </a:ln>
          </p:spPr>
        </p:sp>
        <p:sp>
          <p:nvSpPr>
            <p:cNvPr name="TextBox 8" id="8"/>
            <p:cNvSpPr txBox="true"/>
            <p:nvPr/>
          </p:nvSpPr>
          <p:spPr>
            <a:xfrm>
              <a:off x="0" y="-38100"/>
              <a:ext cx="2061382" cy="1646151"/>
            </a:xfrm>
            <a:prstGeom prst="rect">
              <a:avLst/>
            </a:prstGeom>
          </p:spPr>
          <p:txBody>
            <a:bodyPr anchor="ctr" rtlCol="false" tIns="50800" lIns="50800" bIns="50800" rIns="50800"/>
            <a:lstStyle/>
            <a:p>
              <a:pPr algn="ctr" marL="0" indent="0" lvl="0">
                <a:lnSpc>
                  <a:spcPts val="2659"/>
                </a:lnSpc>
                <a:spcBef>
                  <a:spcPct val="0"/>
                </a:spcBef>
              </a:pPr>
            </a:p>
          </p:txBody>
        </p:sp>
      </p:grpSp>
      <p:grpSp>
        <p:nvGrpSpPr>
          <p:cNvPr name="Group 9" id="9"/>
          <p:cNvGrpSpPr/>
          <p:nvPr/>
        </p:nvGrpSpPr>
        <p:grpSpPr>
          <a:xfrm rot="0">
            <a:off x="9672776" y="2380946"/>
            <a:ext cx="7826809" cy="6105567"/>
            <a:chOff x="0" y="0"/>
            <a:chExt cx="2061382" cy="1608051"/>
          </a:xfrm>
        </p:grpSpPr>
        <p:sp>
          <p:nvSpPr>
            <p:cNvPr name="Freeform 10" id="10"/>
            <p:cNvSpPr/>
            <p:nvPr/>
          </p:nvSpPr>
          <p:spPr>
            <a:xfrm flipH="false" flipV="false" rot="0">
              <a:off x="0" y="0"/>
              <a:ext cx="2061382" cy="1608051"/>
            </a:xfrm>
            <a:custGeom>
              <a:avLst/>
              <a:gdLst/>
              <a:ahLst/>
              <a:cxnLst/>
              <a:rect r="r" b="b" t="t" l="l"/>
              <a:pathLst>
                <a:path h="1608051" w="2061382">
                  <a:moveTo>
                    <a:pt x="0" y="0"/>
                  </a:moveTo>
                  <a:lnTo>
                    <a:pt x="2061382" y="0"/>
                  </a:lnTo>
                  <a:lnTo>
                    <a:pt x="2061382" y="1608051"/>
                  </a:lnTo>
                  <a:lnTo>
                    <a:pt x="0" y="1608051"/>
                  </a:lnTo>
                  <a:close/>
                </a:path>
              </a:pathLst>
            </a:custGeom>
            <a:solidFill>
              <a:srgbClr val="145DA0"/>
            </a:solidFill>
            <a:ln cap="sq">
              <a:noFill/>
              <a:prstDash val="solid"/>
              <a:miter/>
            </a:ln>
          </p:spPr>
        </p:sp>
        <p:sp>
          <p:nvSpPr>
            <p:cNvPr name="TextBox 11" id="11"/>
            <p:cNvSpPr txBox="true"/>
            <p:nvPr/>
          </p:nvSpPr>
          <p:spPr>
            <a:xfrm>
              <a:off x="0" y="-38100"/>
              <a:ext cx="2061382" cy="1646151"/>
            </a:xfrm>
            <a:prstGeom prst="rect">
              <a:avLst/>
            </a:prstGeom>
          </p:spPr>
          <p:txBody>
            <a:bodyPr anchor="ctr" rtlCol="false" tIns="50800" lIns="50800" bIns="50800" rIns="50800"/>
            <a:lstStyle/>
            <a:p>
              <a:pPr algn="ctr" marL="0" indent="0" lvl="0">
                <a:lnSpc>
                  <a:spcPts val="2659"/>
                </a:lnSpc>
                <a:spcBef>
                  <a:spcPct val="0"/>
                </a:spcBef>
              </a:pPr>
            </a:p>
          </p:txBody>
        </p:sp>
      </p:grpSp>
      <p:sp>
        <p:nvSpPr>
          <p:cNvPr name="Freeform 12" id="12"/>
          <p:cNvSpPr/>
          <p:nvPr/>
        </p:nvSpPr>
        <p:spPr>
          <a:xfrm flipH="false" flipV="false" rot="0">
            <a:off x="3772160" y="2389902"/>
            <a:ext cx="2231253" cy="1952346"/>
          </a:xfrm>
          <a:custGeom>
            <a:avLst/>
            <a:gdLst/>
            <a:ahLst/>
            <a:cxnLst/>
            <a:rect r="r" b="b" t="t" l="l"/>
            <a:pathLst>
              <a:path h="1952346" w="2231253">
                <a:moveTo>
                  <a:pt x="0" y="0"/>
                </a:moveTo>
                <a:lnTo>
                  <a:pt x="2231253" y="0"/>
                </a:lnTo>
                <a:lnTo>
                  <a:pt x="2231253" y="1952346"/>
                </a:lnTo>
                <a:lnTo>
                  <a:pt x="0" y="195234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3" id="13"/>
          <p:cNvSpPr/>
          <p:nvPr/>
        </p:nvSpPr>
        <p:spPr>
          <a:xfrm flipH="false" flipV="false" rot="0">
            <a:off x="12541023" y="2497455"/>
            <a:ext cx="2090315" cy="2038057"/>
          </a:xfrm>
          <a:custGeom>
            <a:avLst/>
            <a:gdLst/>
            <a:ahLst/>
            <a:cxnLst/>
            <a:rect r="r" b="b" t="t" l="l"/>
            <a:pathLst>
              <a:path h="2038057" w="2090315">
                <a:moveTo>
                  <a:pt x="0" y="0"/>
                </a:moveTo>
                <a:lnTo>
                  <a:pt x="2090315" y="0"/>
                </a:lnTo>
                <a:lnTo>
                  <a:pt x="2090315" y="2038057"/>
                </a:lnTo>
                <a:lnTo>
                  <a:pt x="0" y="2038057"/>
                </a:lnTo>
                <a:lnTo>
                  <a:pt x="0" y="0"/>
                </a:lnTo>
                <a:close/>
              </a:path>
            </a:pathLst>
          </a:custGeom>
          <a:blipFill>
            <a:blip r:embed="rId6"/>
            <a:stretch>
              <a:fillRect l="0" t="0" r="0" b="0"/>
            </a:stretch>
          </a:blipFill>
        </p:spPr>
      </p:sp>
      <p:grpSp>
        <p:nvGrpSpPr>
          <p:cNvPr name="Group 14" id="14"/>
          <p:cNvGrpSpPr/>
          <p:nvPr/>
        </p:nvGrpSpPr>
        <p:grpSpPr>
          <a:xfrm rot="0">
            <a:off x="974382" y="4535512"/>
            <a:ext cx="7826809" cy="2757860"/>
            <a:chOff x="0" y="0"/>
            <a:chExt cx="10435745" cy="3677146"/>
          </a:xfrm>
        </p:grpSpPr>
        <p:sp>
          <p:nvSpPr>
            <p:cNvPr name="TextBox 15" id="15"/>
            <p:cNvSpPr txBox="true"/>
            <p:nvPr/>
          </p:nvSpPr>
          <p:spPr>
            <a:xfrm rot="0">
              <a:off x="0" y="-104775"/>
              <a:ext cx="10435745" cy="1191898"/>
            </a:xfrm>
            <a:prstGeom prst="rect">
              <a:avLst/>
            </a:prstGeom>
          </p:spPr>
          <p:txBody>
            <a:bodyPr anchor="t" rtlCol="false" tIns="0" lIns="0" bIns="0" rIns="0">
              <a:spAutoFit/>
            </a:bodyPr>
            <a:lstStyle/>
            <a:p>
              <a:pPr algn="ctr">
                <a:lnSpc>
                  <a:spcPts val="7559"/>
                </a:lnSpc>
                <a:spcBef>
                  <a:spcPct val="0"/>
                </a:spcBef>
              </a:pPr>
              <a:r>
                <a:rPr lang="en-US" b="true" sz="5399">
                  <a:solidFill>
                    <a:srgbClr val="FFFFFF"/>
                  </a:solidFill>
                  <a:latin typeface="Montserrat Bold"/>
                  <a:ea typeface="Montserrat Bold"/>
                  <a:cs typeface="Montserrat Bold"/>
                  <a:sym typeface="Montserrat Bold"/>
                </a:rPr>
                <a:t>Before</a:t>
              </a:r>
            </a:p>
          </p:txBody>
        </p:sp>
        <p:sp>
          <p:nvSpPr>
            <p:cNvPr name="TextBox 16" id="16"/>
            <p:cNvSpPr txBox="true"/>
            <p:nvPr/>
          </p:nvSpPr>
          <p:spPr>
            <a:xfrm rot="0">
              <a:off x="0" y="1493379"/>
              <a:ext cx="10435745" cy="2183768"/>
            </a:xfrm>
            <a:prstGeom prst="rect">
              <a:avLst/>
            </a:prstGeom>
          </p:spPr>
          <p:txBody>
            <a:bodyPr anchor="t" rtlCol="false" tIns="0" lIns="0" bIns="0" rIns="0">
              <a:spAutoFit/>
            </a:bodyPr>
            <a:lstStyle/>
            <a:p>
              <a:pPr algn="ctr">
                <a:lnSpc>
                  <a:spcPts val="6719"/>
                </a:lnSpc>
                <a:spcBef>
                  <a:spcPct val="0"/>
                </a:spcBef>
              </a:pPr>
              <a:r>
                <a:rPr lang="en-US" sz="4799">
                  <a:solidFill>
                    <a:srgbClr val="FFFFFF"/>
                  </a:solidFill>
                  <a:latin typeface="Montserrat"/>
                  <a:ea typeface="Montserrat"/>
                  <a:cs typeface="Montserrat"/>
                  <a:sym typeface="Montserrat"/>
                </a:rPr>
                <a:t>Flexible, best-practice recommendations.</a:t>
              </a:r>
            </a:p>
          </p:txBody>
        </p:sp>
      </p:grpSp>
      <p:grpSp>
        <p:nvGrpSpPr>
          <p:cNvPr name="Group 17" id="17"/>
          <p:cNvGrpSpPr/>
          <p:nvPr/>
        </p:nvGrpSpPr>
        <p:grpSpPr>
          <a:xfrm rot="0">
            <a:off x="9672776" y="4535512"/>
            <a:ext cx="7826809" cy="3605585"/>
            <a:chOff x="0" y="0"/>
            <a:chExt cx="10435745" cy="4807446"/>
          </a:xfrm>
        </p:grpSpPr>
        <p:sp>
          <p:nvSpPr>
            <p:cNvPr name="TextBox 18" id="18"/>
            <p:cNvSpPr txBox="true"/>
            <p:nvPr/>
          </p:nvSpPr>
          <p:spPr>
            <a:xfrm rot="0">
              <a:off x="0" y="-104775"/>
              <a:ext cx="10435745" cy="1191898"/>
            </a:xfrm>
            <a:prstGeom prst="rect">
              <a:avLst/>
            </a:prstGeom>
          </p:spPr>
          <p:txBody>
            <a:bodyPr anchor="t" rtlCol="false" tIns="0" lIns="0" bIns="0" rIns="0">
              <a:spAutoFit/>
            </a:bodyPr>
            <a:lstStyle/>
            <a:p>
              <a:pPr algn="ctr">
                <a:lnSpc>
                  <a:spcPts val="7559"/>
                </a:lnSpc>
                <a:spcBef>
                  <a:spcPct val="0"/>
                </a:spcBef>
              </a:pPr>
              <a:r>
                <a:rPr lang="en-US" b="true" sz="5399">
                  <a:solidFill>
                    <a:srgbClr val="FFFFFF"/>
                  </a:solidFill>
                  <a:latin typeface="Montserrat Bold"/>
                  <a:ea typeface="Montserrat Bold"/>
                  <a:cs typeface="Montserrat Bold"/>
                  <a:sym typeface="Montserrat Bold"/>
                </a:rPr>
                <a:t>After</a:t>
              </a:r>
            </a:p>
          </p:txBody>
        </p:sp>
        <p:sp>
          <p:nvSpPr>
            <p:cNvPr name="TextBox 19" id="19"/>
            <p:cNvSpPr txBox="true"/>
            <p:nvPr/>
          </p:nvSpPr>
          <p:spPr>
            <a:xfrm rot="0">
              <a:off x="0" y="1493379"/>
              <a:ext cx="10435745" cy="3314068"/>
            </a:xfrm>
            <a:prstGeom prst="rect">
              <a:avLst/>
            </a:prstGeom>
          </p:spPr>
          <p:txBody>
            <a:bodyPr anchor="t" rtlCol="false" tIns="0" lIns="0" bIns="0" rIns="0">
              <a:spAutoFit/>
            </a:bodyPr>
            <a:lstStyle/>
            <a:p>
              <a:pPr algn="ctr">
                <a:lnSpc>
                  <a:spcPts val="6719"/>
                </a:lnSpc>
                <a:spcBef>
                  <a:spcPct val="0"/>
                </a:spcBef>
              </a:pPr>
              <a:r>
                <a:rPr lang="en-US" sz="4799">
                  <a:solidFill>
                    <a:srgbClr val="FFFFFF"/>
                  </a:solidFill>
                  <a:latin typeface="Montserrat"/>
                  <a:ea typeface="Montserrat"/>
                  <a:cs typeface="Montserrat"/>
                  <a:sym typeface="Montserrat"/>
                </a:rPr>
                <a:t>Mandatory WCAG 2.1 AA compliance under federal law.</a:t>
              </a:r>
            </a:p>
          </p:txBody>
        </p:sp>
      </p:gr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FDFDFD"/>
        </a:solidFill>
      </p:bgPr>
    </p:bg>
    <p:spTree>
      <p:nvGrpSpPr>
        <p:cNvPr id="1" name=""/>
        <p:cNvGrpSpPr/>
        <p:nvPr/>
      </p:nvGrpSpPr>
      <p:grpSpPr>
        <a:xfrm>
          <a:off x="0" y="0"/>
          <a:ext cx="0" cy="0"/>
          <a:chOff x="0" y="0"/>
          <a:chExt cx="0" cy="0"/>
        </a:xfrm>
      </p:grpSpPr>
      <p:grpSp>
        <p:nvGrpSpPr>
          <p:cNvPr name="Group 2" id="2"/>
          <p:cNvGrpSpPr/>
          <p:nvPr/>
        </p:nvGrpSpPr>
        <p:grpSpPr>
          <a:xfrm rot="0">
            <a:off x="202539" y="242294"/>
            <a:ext cx="17793515" cy="9802411"/>
            <a:chOff x="0" y="0"/>
            <a:chExt cx="4982580" cy="2744893"/>
          </a:xfrm>
        </p:grpSpPr>
        <p:sp>
          <p:nvSpPr>
            <p:cNvPr name="Freeform 3" id="3"/>
            <p:cNvSpPr/>
            <p:nvPr/>
          </p:nvSpPr>
          <p:spPr>
            <a:xfrm flipH="false" flipV="false" rot="0">
              <a:off x="0" y="0"/>
              <a:ext cx="4982580" cy="2744893"/>
            </a:xfrm>
            <a:custGeom>
              <a:avLst/>
              <a:gdLst/>
              <a:ahLst/>
              <a:cxnLst/>
              <a:rect r="r" b="b" t="t" l="l"/>
              <a:pathLst>
                <a:path h="2744893" w="4982580">
                  <a:moveTo>
                    <a:pt x="0" y="0"/>
                  </a:moveTo>
                  <a:lnTo>
                    <a:pt x="4982580" y="0"/>
                  </a:lnTo>
                  <a:lnTo>
                    <a:pt x="4982580" y="2744893"/>
                  </a:lnTo>
                  <a:lnTo>
                    <a:pt x="0" y="2744893"/>
                  </a:lnTo>
                  <a:close/>
                </a:path>
              </a:pathLst>
            </a:custGeom>
            <a:solidFill>
              <a:srgbClr val="000000">
                <a:alpha val="0"/>
              </a:srgbClr>
            </a:solidFill>
            <a:ln w="228600" cap="sq">
              <a:solidFill>
                <a:srgbClr val="145DA0"/>
              </a:solidFill>
              <a:prstDash val="solid"/>
              <a:miter/>
            </a:ln>
          </p:spPr>
        </p:sp>
        <p:sp>
          <p:nvSpPr>
            <p:cNvPr name="TextBox 4" id="4"/>
            <p:cNvSpPr txBox="true"/>
            <p:nvPr/>
          </p:nvSpPr>
          <p:spPr>
            <a:xfrm>
              <a:off x="0" y="-38100"/>
              <a:ext cx="4982580" cy="2782993"/>
            </a:xfrm>
            <a:prstGeom prst="rect">
              <a:avLst/>
            </a:prstGeom>
          </p:spPr>
          <p:txBody>
            <a:bodyPr anchor="ctr" rtlCol="false" tIns="50800" lIns="50800" bIns="50800" rIns="50800"/>
            <a:lstStyle/>
            <a:p>
              <a:pPr algn="ctr" marL="0" indent="0" lvl="0">
                <a:lnSpc>
                  <a:spcPts val="2659"/>
                </a:lnSpc>
                <a:spcBef>
                  <a:spcPct val="0"/>
                </a:spcBef>
              </a:pPr>
            </a:p>
          </p:txBody>
        </p:sp>
      </p:grpSp>
      <p:sp>
        <p:nvSpPr>
          <p:cNvPr name="Freeform 5" id="5"/>
          <p:cNvSpPr/>
          <p:nvPr/>
        </p:nvSpPr>
        <p:spPr>
          <a:xfrm flipH="false" flipV="false" rot="0">
            <a:off x="2297323" y="7243542"/>
            <a:ext cx="4154377" cy="582587"/>
          </a:xfrm>
          <a:custGeom>
            <a:avLst/>
            <a:gdLst/>
            <a:ahLst/>
            <a:cxnLst/>
            <a:rect r="r" b="b" t="t" l="l"/>
            <a:pathLst>
              <a:path h="582587" w="4154377">
                <a:moveTo>
                  <a:pt x="0" y="0"/>
                </a:moveTo>
                <a:lnTo>
                  <a:pt x="4154377" y="0"/>
                </a:lnTo>
                <a:lnTo>
                  <a:pt x="4154377" y="582586"/>
                </a:lnTo>
                <a:lnTo>
                  <a:pt x="0" y="582586"/>
                </a:lnTo>
                <a:lnTo>
                  <a:pt x="0" y="0"/>
                </a:lnTo>
                <a:close/>
              </a:path>
            </a:pathLst>
          </a:custGeom>
          <a:blipFill>
            <a:blip r:embed="rId3"/>
            <a:stretch>
              <a:fillRect l="0" t="-40835" r="0" b="0"/>
            </a:stretch>
          </a:blipFill>
        </p:spPr>
      </p:sp>
      <p:grpSp>
        <p:nvGrpSpPr>
          <p:cNvPr name="Group 6" id="6"/>
          <p:cNvGrpSpPr/>
          <p:nvPr/>
        </p:nvGrpSpPr>
        <p:grpSpPr>
          <a:xfrm rot="0">
            <a:off x="2272544" y="2237755"/>
            <a:ext cx="4203375" cy="5135424"/>
            <a:chOff x="0" y="0"/>
            <a:chExt cx="1416547" cy="1730650"/>
          </a:xfrm>
        </p:grpSpPr>
        <p:sp>
          <p:nvSpPr>
            <p:cNvPr name="Freeform 7" id="7"/>
            <p:cNvSpPr/>
            <p:nvPr/>
          </p:nvSpPr>
          <p:spPr>
            <a:xfrm flipH="false" flipV="false" rot="0">
              <a:off x="0" y="0"/>
              <a:ext cx="1416547" cy="1730650"/>
            </a:xfrm>
            <a:custGeom>
              <a:avLst/>
              <a:gdLst/>
              <a:ahLst/>
              <a:cxnLst/>
              <a:rect r="r" b="b" t="t" l="l"/>
              <a:pathLst>
                <a:path h="1730650" w="1416547">
                  <a:moveTo>
                    <a:pt x="46046" y="0"/>
                  </a:moveTo>
                  <a:lnTo>
                    <a:pt x="1370502" y="0"/>
                  </a:lnTo>
                  <a:cubicBezTo>
                    <a:pt x="1382714" y="0"/>
                    <a:pt x="1394426" y="4851"/>
                    <a:pt x="1403061" y="13487"/>
                  </a:cubicBezTo>
                  <a:cubicBezTo>
                    <a:pt x="1411696" y="22122"/>
                    <a:pt x="1416547" y="33834"/>
                    <a:pt x="1416547" y="46046"/>
                  </a:cubicBezTo>
                  <a:lnTo>
                    <a:pt x="1416547" y="1684604"/>
                  </a:lnTo>
                  <a:cubicBezTo>
                    <a:pt x="1416547" y="1696816"/>
                    <a:pt x="1411696" y="1708528"/>
                    <a:pt x="1403061" y="1717164"/>
                  </a:cubicBezTo>
                  <a:cubicBezTo>
                    <a:pt x="1394426" y="1725799"/>
                    <a:pt x="1382714" y="1730650"/>
                    <a:pt x="1370502" y="1730650"/>
                  </a:cubicBezTo>
                  <a:lnTo>
                    <a:pt x="46046" y="1730650"/>
                  </a:lnTo>
                  <a:cubicBezTo>
                    <a:pt x="33834" y="1730650"/>
                    <a:pt x="22122" y="1725799"/>
                    <a:pt x="13487" y="1717164"/>
                  </a:cubicBezTo>
                  <a:cubicBezTo>
                    <a:pt x="4851" y="1708528"/>
                    <a:pt x="0" y="1696816"/>
                    <a:pt x="0" y="1684604"/>
                  </a:cubicBezTo>
                  <a:lnTo>
                    <a:pt x="0" y="46046"/>
                  </a:lnTo>
                  <a:cubicBezTo>
                    <a:pt x="0" y="33834"/>
                    <a:pt x="4851" y="22122"/>
                    <a:pt x="13487" y="13487"/>
                  </a:cubicBezTo>
                  <a:cubicBezTo>
                    <a:pt x="22122" y="4851"/>
                    <a:pt x="33834" y="0"/>
                    <a:pt x="46046" y="0"/>
                  </a:cubicBezTo>
                  <a:close/>
                </a:path>
              </a:pathLst>
            </a:custGeom>
            <a:solidFill>
              <a:srgbClr val="FDFDFD"/>
            </a:solidFill>
            <a:ln w="38100" cap="rnd">
              <a:solidFill>
                <a:srgbClr val="145DA0"/>
              </a:solidFill>
              <a:prstDash val="solid"/>
              <a:round/>
            </a:ln>
          </p:spPr>
        </p:sp>
        <p:sp>
          <p:nvSpPr>
            <p:cNvPr name="TextBox 8" id="8"/>
            <p:cNvSpPr txBox="true"/>
            <p:nvPr/>
          </p:nvSpPr>
          <p:spPr>
            <a:xfrm>
              <a:off x="0" y="-38100"/>
              <a:ext cx="1416547" cy="1768750"/>
            </a:xfrm>
            <a:prstGeom prst="rect">
              <a:avLst/>
            </a:prstGeom>
          </p:spPr>
          <p:txBody>
            <a:bodyPr anchor="ctr" rtlCol="false" tIns="50800" lIns="50800" bIns="50800" rIns="50800"/>
            <a:lstStyle/>
            <a:p>
              <a:pPr algn="ctr" marL="0" indent="0" lvl="0">
                <a:lnSpc>
                  <a:spcPts val="2659"/>
                </a:lnSpc>
                <a:spcBef>
                  <a:spcPct val="0"/>
                </a:spcBef>
              </a:pPr>
            </a:p>
          </p:txBody>
        </p:sp>
      </p:grpSp>
      <p:sp>
        <p:nvSpPr>
          <p:cNvPr name="AutoShape 9" id="9"/>
          <p:cNvSpPr/>
          <p:nvPr/>
        </p:nvSpPr>
        <p:spPr>
          <a:xfrm>
            <a:off x="2297323" y="6337396"/>
            <a:ext cx="4154377" cy="0"/>
          </a:xfrm>
          <a:prstGeom prst="line">
            <a:avLst/>
          </a:prstGeom>
          <a:ln cap="flat" w="38100">
            <a:solidFill>
              <a:srgbClr val="145DA0"/>
            </a:solidFill>
            <a:prstDash val="solid"/>
            <a:headEnd type="none" len="sm" w="sm"/>
            <a:tailEnd type="none" len="sm" w="sm"/>
          </a:ln>
        </p:spPr>
      </p:sp>
      <p:sp>
        <p:nvSpPr>
          <p:cNvPr name="Freeform 10" id="10"/>
          <p:cNvSpPr/>
          <p:nvPr/>
        </p:nvSpPr>
        <p:spPr>
          <a:xfrm flipH="false" flipV="false" rot="0">
            <a:off x="7066494" y="7243542"/>
            <a:ext cx="4154377" cy="582587"/>
          </a:xfrm>
          <a:custGeom>
            <a:avLst/>
            <a:gdLst/>
            <a:ahLst/>
            <a:cxnLst/>
            <a:rect r="r" b="b" t="t" l="l"/>
            <a:pathLst>
              <a:path h="582587" w="4154377">
                <a:moveTo>
                  <a:pt x="0" y="0"/>
                </a:moveTo>
                <a:lnTo>
                  <a:pt x="4154377" y="0"/>
                </a:lnTo>
                <a:lnTo>
                  <a:pt x="4154377" y="582586"/>
                </a:lnTo>
                <a:lnTo>
                  <a:pt x="0" y="582586"/>
                </a:lnTo>
                <a:lnTo>
                  <a:pt x="0" y="0"/>
                </a:lnTo>
                <a:close/>
              </a:path>
            </a:pathLst>
          </a:custGeom>
          <a:blipFill>
            <a:blip r:embed="rId3"/>
            <a:stretch>
              <a:fillRect l="0" t="-40835" r="0" b="0"/>
            </a:stretch>
          </a:blipFill>
        </p:spPr>
      </p:sp>
      <p:grpSp>
        <p:nvGrpSpPr>
          <p:cNvPr name="Group 11" id="11"/>
          <p:cNvGrpSpPr/>
          <p:nvPr/>
        </p:nvGrpSpPr>
        <p:grpSpPr>
          <a:xfrm rot="0">
            <a:off x="7041715" y="2237755"/>
            <a:ext cx="4203375" cy="5135424"/>
            <a:chOff x="0" y="0"/>
            <a:chExt cx="1416547" cy="1730650"/>
          </a:xfrm>
        </p:grpSpPr>
        <p:sp>
          <p:nvSpPr>
            <p:cNvPr name="Freeform 12" id="12"/>
            <p:cNvSpPr/>
            <p:nvPr/>
          </p:nvSpPr>
          <p:spPr>
            <a:xfrm flipH="false" flipV="false" rot="0">
              <a:off x="0" y="0"/>
              <a:ext cx="1416547" cy="1730650"/>
            </a:xfrm>
            <a:custGeom>
              <a:avLst/>
              <a:gdLst/>
              <a:ahLst/>
              <a:cxnLst/>
              <a:rect r="r" b="b" t="t" l="l"/>
              <a:pathLst>
                <a:path h="1730650" w="1416547">
                  <a:moveTo>
                    <a:pt x="46046" y="0"/>
                  </a:moveTo>
                  <a:lnTo>
                    <a:pt x="1370502" y="0"/>
                  </a:lnTo>
                  <a:cubicBezTo>
                    <a:pt x="1382714" y="0"/>
                    <a:pt x="1394426" y="4851"/>
                    <a:pt x="1403061" y="13487"/>
                  </a:cubicBezTo>
                  <a:cubicBezTo>
                    <a:pt x="1411696" y="22122"/>
                    <a:pt x="1416547" y="33834"/>
                    <a:pt x="1416547" y="46046"/>
                  </a:cubicBezTo>
                  <a:lnTo>
                    <a:pt x="1416547" y="1684604"/>
                  </a:lnTo>
                  <a:cubicBezTo>
                    <a:pt x="1416547" y="1696816"/>
                    <a:pt x="1411696" y="1708528"/>
                    <a:pt x="1403061" y="1717164"/>
                  </a:cubicBezTo>
                  <a:cubicBezTo>
                    <a:pt x="1394426" y="1725799"/>
                    <a:pt x="1382714" y="1730650"/>
                    <a:pt x="1370502" y="1730650"/>
                  </a:cubicBezTo>
                  <a:lnTo>
                    <a:pt x="46046" y="1730650"/>
                  </a:lnTo>
                  <a:cubicBezTo>
                    <a:pt x="33834" y="1730650"/>
                    <a:pt x="22122" y="1725799"/>
                    <a:pt x="13487" y="1717164"/>
                  </a:cubicBezTo>
                  <a:cubicBezTo>
                    <a:pt x="4851" y="1708528"/>
                    <a:pt x="0" y="1696816"/>
                    <a:pt x="0" y="1684604"/>
                  </a:cubicBezTo>
                  <a:lnTo>
                    <a:pt x="0" y="46046"/>
                  </a:lnTo>
                  <a:cubicBezTo>
                    <a:pt x="0" y="33834"/>
                    <a:pt x="4851" y="22122"/>
                    <a:pt x="13487" y="13487"/>
                  </a:cubicBezTo>
                  <a:cubicBezTo>
                    <a:pt x="22122" y="4851"/>
                    <a:pt x="33834" y="0"/>
                    <a:pt x="46046" y="0"/>
                  </a:cubicBezTo>
                  <a:close/>
                </a:path>
              </a:pathLst>
            </a:custGeom>
            <a:solidFill>
              <a:srgbClr val="FDFDFD"/>
            </a:solidFill>
            <a:ln w="38100" cap="rnd">
              <a:solidFill>
                <a:srgbClr val="145DA0"/>
              </a:solidFill>
              <a:prstDash val="solid"/>
              <a:round/>
            </a:ln>
          </p:spPr>
        </p:sp>
        <p:sp>
          <p:nvSpPr>
            <p:cNvPr name="TextBox 13" id="13"/>
            <p:cNvSpPr txBox="true"/>
            <p:nvPr/>
          </p:nvSpPr>
          <p:spPr>
            <a:xfrm>
              <a:off x="0" y="-38100"/>
              <a:ext cx="1416547" cy="1768750"/>
            </a:xfrm>
            <a:prstGeom prst="rect">
              <a:avLst/>
            </a:prstGeom>
          </p:spPr>
          <p:txBody>
            <a:bodyPr anchor="ctr" rtlCol="false" tIns="50800" lIns="50800" bIns="50800" rIns="50800"/>
            <a:lstStyle/>
            <a:p>
              <a:pPr algn="ctr" marL="0" indent="0" lvl="0">
                <a:lnSpc>
                  <a:spcPts val="2659"/>
                </a:lnSpc>
                <a:spcBef>
                  <a:spcPct val="0"/>
                </a:spcBef>
              </a:pPr>
            </a:p>
          </p:txBody>
        </p:sp>
      </p:grpSp>
      <p:sp>
        <p:nvSpPr>
          <p:cNvPr name="AutoShape 14" id="14"/>
          <p:cNvSpPr/>
          <p:nvPr/>
        </p:nvSpPr>
        <p:spPr>
          <a:xfrm>
            <a:off x="7066494" y="4998511"/>
            <a:ext cx="4154377" cy="0"/>
          </a:xfrm>
          <a:prstGeom prst="line">
            <a:avLst/>
          </a:prstGeom>
          <a:ln cap="flat" w="38100">
            <a:solidFill>
              <a:srgbClr val="145DA0"/>
            </a:solidFill>
            <a:prstDash val="solid"/>
            <a:headEnd type="none" len="sm" w="sm"/>
            <a:tailEnd type="none" len="sm" w="sm"/>
          </a:ln>
        </p:spPr>
      </p:sp>
      <p:sp>
        <p:nvSpPr>
          <p:cNvPr name="AutoShape 15" id="15"/>
          <p:cNvSpPr/>
          <p:nvPr/>
        </p:nvSpPr>
        <p:spPr>
          <a:xfrm>
            <a:off x="7066494" y="6337396"/>
            <a:ext cx="4154377" cy="0"/>
          </a:xfrm>
          <a:prstGeom prst="line">
            <a:avLst/>
          </a:prstGeom>
          <a:ln cap="flat" w="38100">
            <a:solidFill>
              <a:srgbClr val="145DA0"/>
            </a:solidFill>
            <a:prstDash val="solid"/>
            <a:headEnd type="none" len="sm" w="sm"/>
            <a:tailEnd type="none" len="sm" w="sm"/>
          </a:ln>
        </p:spPr>
      </p:sp>
      <p:sp>
        <p:nvSpPr>
          <p:cNvPr name="Freeform 16" id="16"/>
          <p:cNvSpPr/>
          <p:nvPr/>
        </p:nvSpPr>
        <p:spPr>
          <a:xfrm flipH="false" flipV="false" rot="0">
            <a:off x="11836861" y="7243542"/>
            <a:ext cx="4154377" cy="582587"/>
          </a:xfrm>
          <a:custGeom>
            <a:avLst/>
            <a:gdLst/>
            <a:ahLst/>
            <a:cxnLst/>
            <a:rect r="r" b="b" t="t" l="l"/>
            <a:pathLst>
              <a:path h="582587" w="4154377">
                <a:moveTo>
                  <a:pt x="0" y="0"/>
                </a:moveTo>
                <a:lnTo>
                  <a:pt x="4154377" y="0"/>
                </a:lnTo>
                <a:lnTo>
                  <a:pt x="4154377" y="582586"/>
                </a:lnTo>
                <a:lnTo>
                  <a:pt x="0" y="582586"/>
                </a:lnTo>
                <a:lnTo>
                  <a:pt x="0" y="0"/>
                </a:lnTo>
                <a:close/>
              </a:path>
            </a:pathLst>
          </a:custGeom>
          <a:blipFill>
            <a:blip r:embed="rId3"/>
            <a:stretch>
              <a:fillRect l="0" t="-40835" r="0" b="0"/>
            </a:stretch>
          </a:blipFill>
        </p:spPr>
      </p:sp>
      <p:grpSp>
        <p:nvGrpSpPr>
          <p:cNvPr name="Group 17" id="17"/>
          <p:cNvGrpSpPr/>
          <p:nvPr/>
        </p:nvGrpSpPr>
        <p:grpSpPr>
          <a:xfrm rot="0">
            <a:off x="11812082" y="2237755"/>
            <a:ext cx="4203375" cy="5135424"/>
            <a:chOff x="0" y="0"/>
            <a:chExt cx="1416547" cy="1730650"/>
          </a:xfrm>
        </p:grpSpPr>
        <p:sp>
          <p:nvSpPr>
            <p:cNvPr name="Freeform 18" id="18"/>
            <p:cNvSpPr/>
            <p:nvPr/>
          </p:nvSpPr>
          <p:spPr>
            <a:xfrm flipH="false" flipV="false" rot="0">
              <a:off x="0" y="0"/>
              <a:ext cx="1416547" cy="1730650"/>
            </a:xfrm>
            <a:custGeom>
              <a:avLst/>
              <a:gdLst/>
              <a:ahLst/>
              <a:cxnLst/>
              <a:rect r="r" b="b" t="t" l="l"/>
              <a:pathLst>
                <a:path h="1730650" w="1416547">
                  <a:moveTo>
                    <a:pt x="46046" y="0"/>
                  </a:moveTo>
                  <a:lnTo>
                    <a:pt x="1370502" y="0"/>
                  </a:lnTo>
                  <a:cubicBezTo>
                    <a:pt x="1382714" y="0"/>
                    <a:pt x="1394426" y="4851"/>
                    <a:pt x="1403061" y="13487"/>
                  </a:cubicBezTo>
                  <a:cubicBezTo>
                    <a:pt x="1411696" y="22122"/>
                    <a:pt x="1416547" y="33834"/>
                    <a:pt x="1416547" y="46046"/>
                  </a:cubicBezTo>
                  <a:lnTo>
                    <a:pt x="1416547" y="1684604"/>
                  </a:lnTo>
                  <a:cubicBezTo>
                    <a:pt x="1416547" y="1696816"/>
                    <a:pt x="1411696" y="1708528"/>
                    <a:pt x="1403061" y="1717164"/>
                  </a:cubicBezTo>
                  <a:cubicBezTo>
                    <a:pt x="1394426" y="1725799"/>
                    <a:pt x="1382714" y="1730650"/>
                    <a:pt x="1370502" y="1730650"/>
                  </a:cubicBezTo>
                  <a:lnTo>
                    <a:pt x="46046" y="1730650"/>
                  </a:lnTo>
                  <a:cubicBezTo>
                    <a:pt x="33834" y="1730650"/>
                    <a:pt x="22122" y="1725799"/>
                    <a:pt x="13487" y="1717164"/>
                  </a:cubicBezTo>
                  <a:cubicBezTo>
                    <a:pt x="4851" y="1708528"/>
                    <a:pt x="0" y="1696816"/>
                    <a:pt x="0" y="1684604"/>
                  </a:cubicBezTo>
                  <a:lnTo>
                    <a:pt x="0" y="46046"/>
                  </a:lnTo>
                  <a:cubicBezTo>
                    <a:pt x="0" y="33834"/>
                    <a:pt x="4851" y="22122"/>
                    <a:pt x="13487" y="13487"/>
                  </a:cubicBezTo>
                  <a:cubicBezTo>
                    <a:pt x="22122" y="4851"/>
                    <a:pt x="33834" y="0"/>
                    <a:pt x="46046" y="0"/>
                  </a:cubicBezTo>
                  <a:close/>
                </a:path>
              </a:pathLst>
            </a:custGeom>
            <a:solidFill>
              <a:srgbClr val="FDFDFD"/>
            </a:solidFill>
            <a:ln w="38100" cap="rnd">
              <a:solidFill>
                <a:srgbClr val="145DA0"/>
              </a:solidFill>
              <a:prstDash val="solid"/>
              <a:round/>
            </a:ln>
          </p:spPr>
        </p:sp>
        <p:sp>
          <p:nvSpPr>
            <p:cNvPr name="TextBox 19" id="19"/>
            <p:cNvSpPr txBox="true"/>
            <p:nvPr/>
          </p:nvSpPr>
          <p:spPr>
            <a:xfrm>
              <a:off x="0" y="-38100"/>
              <a:ext cx="1416547" cy="1768750"/>
            </a:xfrm>
            <a:prstGeom prst="rect">
              <a:avLst/>
            </a:prstGeom>
          </p:spPr>
          <p:txBody>
            <a:bodyPr anchor="ctr" rtlCol="false" tIns="50800" lIns="50800" bIns="50800" rIns="50800"/>
            <a:lstStyle/>
            <a:p>
              <a:pPr algn="ctr" marL="0" indent="0" lvl="0">
                <a:lnSpc>
                  <a:spcPts val="2659"/>
                </a:lnSpc>
                <a:spcBef>
                  <a:spcPct val="0"/>
                </a:spcBef>
              </a:pPr>
            </a:p>
          </p:txBody>
        </p:sp>
      </p:grpSp>
      <p:sp>
        <p:nvSpPr>
          <p:cNvPr name="AutoShape 20" id="20"/>
          <p:cNvSpPr/>
          <p:nvPr/>
        </p:nvSpPr>
        <p:spPr>
          <a:xfrm>
            <a:off x="11836861" y="4998511"/>
            <a:ext cx="4154377" cy="0"/>
          </a:xfrm>
          <a:prstGeom prst="line">
            <a:avLst/>
          </a:prstGeom>
          <a:ln cap="flat" w="38100">
            <a:solidFill>
              <a:srgbClr val="145DA0"/>
            </a:solidFill>
            <a:prstDash val="solid"/>
            <a:headEnd type="none" len="sm" w="sm"/>
            <a:tailEnd type="none" len="sm" w="sm"/>
          </a:ln>
        </p:spPr>
      </p:sp>
      <p:sp>
        <p:nvSpPr>
          <p:cNvPr name="AutoShape 21" id="21"/>
          <p:cNvSpPr/>
          <p:nvPr/>
        </p:nvSpPr>
        <p:spPr>
          <a:xfrm>
            <a:off x="11836861" y="6337396"/>
            <a:ext cx="4154377" cy="0"/>
          </a:xfrm>
          <a:prstGeom prst="line">
            <a:avLst/>
          </a:prstGeom>
          <a:ln cap="flat" w="38100">
            <a:solidFill>
              <a:srgbClr val="145DA0"/>
            </a:solidFill>
            <a:prstDash val="solid"/>
            <a:headEnd type="none" len="sm" w="sm"/>
            <a:tailEnd type="none" len="sm" w="sm"/>
          </a:ln>
        </p:spPr>
      </p:sp>
      <p:sp>
        <p:nvSpPr>
          <p:cNvPr name="Freeform 22" id="22"/>
          <p:cNvSpPr/>
          <p:nvPr/>
        </p:nvSpPr>
        <p:spPr>
          <a:xfrm flipH="false" flipV="false" rot="0">
            <a:off x="13331064" y="2405988"/>
            <a:ext cx="1174318" cy="1563862"/>
          </a:xfrm>
          <a:custGeom>
            <a:avLst/>
            <a:gdLst/>
            <a:ahLst/>
            <a:cxnLst/>
            <a:rect r="r" b="b" t="t" l="l"/>
            <a:pathLst>
              <a:path h="1563862" w="1174318">
                <a:moveTo>
                  <a:pt x="0" y="0"/>
                </a:moveTo>
                <a:lnTo>
                  <a:pt x="1174318" y="0"/>
                </a:lnTo>
                <a:lnTo>
                  <a:pt x="1174318" y="1563862"/>
                </a:lnTo>
                <a:lnTo>
                  <a:pt x="0" y="1563862"/>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23" id="23"/>
          <p:cNvSpPr/>
          <p:nvPr/>
        </p:nvSpPr>
        <p:spPr>
          <a:xfrm flipH="false" flipV="false" rot="0">
            <a:off x="8639419" y="2405988"/>
            <a:ext cx="1009161" cy="1430512"/>
          </a:xfrm>
          <a:custGeom>
            <a:avLst/>
            <a:gdLst/>
            <a:ahLst/>
            <a:cxnLst/>
            <a:rect r="r" b="b" t="t" l="l"/>
            <a:pathLst>
              <a:path h="1430512" w="1009161">
                <a:moveTo>
                  <a:pt x="0" y="0"/>
                </a:moveTo>
                <a:lnTo>
                  <a:pt x="1009162" y="0"/>
                </a:lnTo>
                <a:lnTo>
                  <a:pt x="1009162" y="1430512"/>
                </a:lnTo>
                <a:lnTo>
                  <a:pt x="0" y="1430512"/>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a:ln cap="sq">
            <a:noFill/>
            <a:prstDash val="solid"/>
            <a:miter/>
          </a:ln>
        </p:spPr>
      </p:sp>
      <p:sp>
        <p:nvSpPr>
          <p:cNvPr name="Freeform 24" id="24"/>
          <p:cNvSpPr/>
          <p:nvPr/>
        </p:nvSpPr>
        <p:spPr>
          <a:xfrm flipH="false" flipV="false" rot="0">
            <a:off x="3562717" y="2421484"/>
            <a:ext cx="1534817" cy="1548365"/>
          </a:xfrm>
          <a:custGeom>
            <a:avLst/>
            <a:gdLst/>
            <a:ahLst/>
            <a:cxnLst/>
            <a:rect r="r" b="b" t="t" l="l"/>
            <a:pathLst>
              <a:path h="1548365" w="1534817">
                <a:moveTo>
                  <a:pt x="0" y="0"/>
                </a:moveTo>
                <a:lnTo>
                  <a:pt x="1534817" y="0"/>
                </a:lnTo>
                <a:lnTo>
                  <a:pt x="1534817" y="1548366"/>
                </a:lnTo>
                <a:lnTo>
                  <a:pt x="0" y="1548366"/>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25" id="25"/>
          <p:cNvSpPr txBox="true"/>
          <p:nvPr/>
        </p:nvSpPr>
        <p:spPr>
          <a:xfrm rot="0">
            <a:off x="5225480" y="933450"/>
            <a:ext cx="7884841" cy="870584"/>
          </a:xfrm>
          <a:prstGeom prst="rect">
            <a:avLst/>
          </a:prstGeom>
        </p:spPr>
        <p:txBody>
          <a:bodyPr anchor="t" rtlCol="false" tIns="0" lIns="0" bIns="0" rIns="0">
            <a:spAutoFit/>
          </a:bodyPr>
          <a:lstStyle/>
          <a:p>
            <a:pPr algn="ctr" marL="0" indent="0" lvl="0">
              <a:lnSpc>
                <a:spcPts val="7140"/>
              </a:lnSpc>
              <a:spcBef>
                <a:spcPct val="0"/>
              </a:spcBef>
            </a:pPr>
            <a:r>
              <a:rPr lang="en-US" b="true" sz="5100">
                <a:solidFill>
                  <a:srgbClr val="051D40"/>
                </a:solidFill>
                <a:latin typeface="Montserrat Bold"/>
                <a:ea typeface="Montserrat Bold"/>
                <a:cs typeface="Montserrat Bold"/>
                <a:sym typeface="Montserrat Bold"/>
              </a:rPr>
              <a:t>Rule Snapshot</a:t>
            </a:r>
          </a:p>
        </p:txBody>
      </p:sp>
      <p:sp>
        <p:nvSpPr>
          <p:cNvPr name="TextBox 26" id="26"/>
          <p:cNvSpPr txBox="true"/>
          <p:nvPr/>
        </p:nvSpPr>
        <p:spPr>
          <a:xfrm rot="0">
            <a:off x="7309696" y="5096204"/>
            <a:ext cx="3579202" cy="1047750"/>
          </a:xfrm>
          <a:prstGeom prst="rect">
            <a:avLst/>
          </a:prstGeom>
        </p:spPr>
        <p:txBody>
          <a:bodyPr anchor="t" rtlCol="false" tIns="0" lIns="0" bIns="0" rIns="0">
            <a:spAutoFit/>
          </a:bodyPr>
          <a:lstStyle/>
          <a:p>
            <a:pPr algn="ctr">
              <a:lnSpc>
                <a:spcPts val="4199"/>
              </a:lnSpc>
            </a:pPr>
            <a:r>
              <a:rPr lang="en-US" b="true" sz="2999" spc="-59">
                <a:solidFill>
                  <a:srgbClr val="051D40"/>
                </a:solidFill>
                <a:latin typeface="Poppins Bold"/>
                <a:ea typeface="Poppins Bold"/>
                <a:cs typeface="Poppins Bold"/>
                <a:sym typeface="Poppins Bold"/>
              </a:rPr>
              <a:t>Population</a:t>
            </a:r>
          </a:p>
          <a:p>
            <a:pPr algn="ctr">
              <a:lnSpc>
                <a:spcPts val="4199"/>
              </a:lnSpc>
            </a:pPr>
            <a:r>
              <a:rPr lang="en-US" b="true" sz="2999" spc="-59">
                <a:solidFill>
                  <a:srgbClr val="051D40"/>
                </a:solidFill>
                <a:latin typeface="Poppins Bold"/>
                <a:ea typeface="Poppins Bold"/>
                <a:cs typeface="Poppins Bold"/>
                <a:sym typeface="Poppins Bold"/>
              </a:rPr>
              <a:t>(≥50</a:t>
            </a:r>
            <a:r>
              <a:rPr lang="en-US" b="true" sz="2999" spc="-59" strike="noStrike" u="none">
                <a:solidFill>
                  <a:srgbClr val="051D40"/>
                </a:solidFill>
                <a:latin typeface="Poppins Bold"/>
                <a:ea typeface="Poppins Bold"/>
                <a:cs typeface="Poppins Bold"/>
                <a:sym typeface="Poppins Bold"/>
              </a:rPr>
              <a:t>,000)</a:t>
            </a:r>
          </a:p>
        </p:txBody>
      </p:sp>
      <p:sp>
        <p:nvSpPr>
          <p:cNvPr name="TextBox 27" id="27"/>
          <p:cNvSpPr txBox="true"/>
          <p:nvPr/>
        </p:nvSpPr>
        <p:spPr>
          <a:xfrm rot="0">
            <a:off x="2584630" y="4022189"/>
            <a:ext cx="3490991" cy="568109"/>
          </a:xfrm>
          <a:prstGeom prst="rect">
            <a:avLst/>
          </a:prstGeom>
        </p:spPr>
        <p:txBody>
          <a:bodyPr anchor="t" rtlCol="false" tIns="0" lIns="0" bIns="0" rIns="0">
            <a:spAutoFit/>
          </a:bodyPr>
          <a:lstStyle/>
          <a:p>
            <a:pPr algn="ctr">
              <a:lnSpc>
                <a:spcPts val="4386"/>
              </a:lnSpc>
              <a:spcBef>
                <a:spcPct val="0"/>
              </a:spcBef>
            </a:pPr>
            <a:r>
              <a:rPr lang="en-US" b="true" sz="3133">
                <a:solidFill>
                  <a:srgbClr val="051D40"/>
                </a:solidFill>
                <a:latin typeface="Poppins Bold"/>
                <a:ea typeface="Poppins Bold"/>
                <a:cs typeface="Poppins Bold"/>
                <a:sym typeface="Poppins Bold"/>
              </a:rPr>
              <a:t>Effective Date</a:t>
            </a:r>
          </a:p>
        </p:txBody>
      </p:sp>
      <p:sp>
        <p:nvSpPr>
          <p:cNvPr name="TextBox 28" id="28"/>
          <p:cNvSpPr txBox="true"/>
          <p:nvPr/>
        </p:nvSpPr>
        <p:spPr>
          <a:xfrm rot="0">
            <a:off x="2321542" y="6518371"/>
            <a:ext cx="4154377" cy="629920"/>
          </a:xfrm>
          <a:prstGeom prst="rect">
            <a:avLst/>
          </a:prstGeom>
        </p:spPr>
        <p:txBody>
          <a:bodyPr anchor="t" rtlCol="false" tIns="0" lIns="0" bIns="0" rIns="0">
            <a:spAutoFit/>
          </a:bodyPr>
          <a:lstStyle/>
          <a:p>
            <a:pPr algn="ctr" marL="0" indent="0" lvl="0">
              <a:lnSpc>
                <a:spcPts val="5179"/>
              </a:lnSpc>
              <a:spcBef>
                <a:spcPct val="0"/>
              </a:spcBef>
            </a:pPr>
            <a:r>
              <a:rPr lang="en-US" b="true" sz="3699">
                <a:solidFill>
                  <a:srgbClr val="051D40"/>
                </a:solidFill>
                <a:latin typeface="Montserrat Bold"/>
                <a:ea typeface="Montserrat Bold"/>
                <a:cs typeface="Montserrat Bold"/>
                <a:sym typeface="Montserrat Bold"/>
              </a:rPr>
              <a:t>June 24, 2024</a:t>
            </a:r>
          </a:p>
        </p:txBody>
      </p:sp>
      <p:sp>
        <p:nvSpPr>
          <p:cNvPr name="TextBox 29" id="29"/>
          <p:cNvSpPr txBox="true"/>
          <p:nvPr/>
        </p:nvSpPr>
        <p:spPr>
          <a:xfrm rot="0">
            <a:off x="7309696" y="4092152"/>
            <a:ext cx="3490991" cy="820634"/>
          </a:xfrm>
          <a:prstGeom prst="rect">
            <a:avLst/>
          </a:prstGeom>
        </p:spPr>
        <p:txBody>
          <a:bodyPr anchor="t" rtlCol="false" tIns="0" lIns="0" bIns="0" rIns="0">
            <a:spAutoFit/>
          </a:bodyPr>
          <a:lstStyle/>
          <a:p>
            <a:pPr algn="ctr">
              <a:lnSpc>
                <a:spcPts val="3088"/>
              </a:lnSpc>
            </a:pPr>
            <a:r>
              <a:rPr lang="en-US" b="true" sz="2833">
                <a:solidFill>
                  <a:srgbClr val="051D40"/>
                </a:solidFill>
                <a:latin typeface="Poppins Bold"/>
                <a:ea typeface="Poppins Bold"/>
                <a:cs typeface="Poppins Bold"/>
                <a:sym typeface="Poppins Bold"/>
              </a:rPr>
              <a:t>Large Entities Deadline</a:t>
            </a:r>
          </a:p>
        </p:txBody>
      </p:sp>
      <p:sp>
        <p:nvSpPr>
          <p:cNvPr name="TextBox 30" id="30"/>
          <p:cNvSpPr txBox="true"/>
          <p:nvPr/>
        </p:nvSpPr>
        <p:spPr>
          <a:xfrm rot="0">
            <a:off x="11864214" y="4092152"/>
            <a:ext cx="4127023" cy="721193"/>
          </a:xfrm>
          <a:prstGeom prst="rect">
            <a:avLst/>
          </a:prstGeom>
        </p:spPr>
        <p:txBody>
          <a:bodyPr anchor="t" rtlCol="false" tIns="0" lIns="0" bIns="0" rIns="0">
            <a:spAutoFit/>
          </a:bodyPr>
          <a:lstStyle/>
          <a:p>
            <a:pPr algn="ctr">
              <a:lnSpc>
                <a:spcPts val="2761"/>
              </a:lnSpc>
            </a:pPr>
            <a:r>
              <a:rPr lang="en-US" b="true" sz="2533">
                <a:solidFill>
                  <a:srgbClr val="051D40"/>
                </a:solidFill>
                <a:latin typeface="Poppins Bold"/>
                <a:ea typeface="Poppins Bold"/>
                <a:cs typeface="Poppins Bold"/>
                <a:sym typeface="Poppins Bold"/>
              </a:rPr>
              <a:t>Small Entities &amp; Special Districts Deadline</a:t>
            </a:r>
          </a:p>
        </p:txBody>
      </p:sp>
      <p:sp>
        <p:nvSpPr>
          <p:cNvPr name="TextBox 31" id="31"/>
          <p:cNvSpPr txBox="true"/>
          <p:nvPr/>
        </p:nvSpPr>
        <p:spPr>
          <a:xfrm rot="0">
            <a:off x="7090713" y="6518371"/>
            <a:ext cx="4154377" cy="629920"/>
          </a:xfrm>
          <a:prstGeom prst="rect">
            <a:avLst/>
          </a:prstGeom>
        </p:spPr>
        <p:txBody>
          <a:bodyPr anchor="t" rtlCol="false" tIns="0" lIns="0" bIns="0" rIns="0">
            <a:spAutoFit/>
          </a:bodyPr>
          <a:lstStyle/>
          <a:p>
            <a:pPr algn="ctr" marL="0" indent="0" lvl="0">
              <a:lnSpc>
                <a:spcPts val="5179"/>
              </a:lnSpc>
              <a:spcBef>
                <a:spcPct val="0"/>
              </a:spcBef>
            </a:pPr>
            <a:r>
              <a:rPr lang="en-US" b="true" sz="3699">
                <a:solidFill>
                  <a:srgbClr val="051D40"/>
                </a:solidFill>
                <a:latin typeface="Montserrat Bold"/>
                <a:ea typeface="Montserrat Bold"/>
                <a:cs typeface="Montserrat Bold"/>
                <a:sym typeface="Montserrat Bold"/>
              </a:rPr>
              <a:t>April 24, 2026</a:t>
            </a:r>
          </a:p>
        </p:txBody>
      </p:sp>
      <p:sp>
        <p:nvSpPr>
          <p:cNvPr name="TextBox 32" id="32"/>
          <p:cNvSpPr txBox="true"/>
          <p:nvPr/>
        </p:nvSpPr>
        <p:spPr>
          <a:xfrm rot="0">
            <a:off x="11864214" y="6518371"/>
            <a:ext cx="4154377" cy="629920"/>
          </a:xfrm>
          <a:prstGeom prst="rect">
            <a:avLst/>
          </a:prstGeom>
        </p:spPr>
        <p:txBody>
          <a:bodyPr anchor="t" rtlCol="false" tIns="0" lIns="0" bIns="0" rIns="0">
            <a:spAutoFit/>
          </a:bodyPr>
          <a:lstStyle/>
          <a:p>
            <a:pPr algn="ctr" marL="0" indent="0" lvl="0">
              <a:lnSpc>
                <a:spcPts val="5179"/>
              </a:lnSpc>
              <a:spcBef>
                <a:spcPct val="0"/>
              </a:spcBef>
            </a:pPr>
            <a:r>
              <a:rPr lang="en-US" b="true" sz="3699">
                <a:solidFill>
                  <a:srgbClr val="051D40"/>
                </a:solidFill>
                <a:latin typeface="Montserrat Bold"/>
                <a:ea typeface="Montserrat Bold"/>
                <a:cs typeface="Montserrat Bold"/>
                <a:sym typeface="Montserrat Bold"/>
              </a:rPr>
              <a:t>April 26, 2027</a:t>
            </a:r>
          </a:p>
        </p:txBody>
      </p:sp>
      <p:sp>
        <p:nvSpPr>
          <p:cNvPr name="TextBox 33" id="33"/>
          <p:cNvSpPr txBox="true"/>
          <p:nvPr/>
        </p:nvSpPr>
        <p:spPr>
          <a:xfrm rot="0">
            <a:off x="12083289" y="5096702"/>
            <a:ext cx="3579202" cy="1047750"/>
          </a:xfrm>
          <a:prstGeom prst="rect">
            <a:avLst/>
          </a:prstGeom>
        </p:spPr>
        <p:txBody>
          <a:bodyPr anchor="t" rtlCol="false" tIns="0" lIns="0" bIns="0" rIns="0">
            <a:spAutoFit/>
          </a:bodyPr>
          <a:lstStyle/>
          <a:p>
            <a:pPr algn="ctr">
              <a:lnSpc>
                <a:spcPts val="4199"/>
              </a:lnSpc>
            </a:pPr>
            <a:r>
              <a:rPr lang="en-US" b="true" sz="2999" spc="-59">
                <a:solidFill>
                  <a:srgbClr val="051D40"/>
                </a:solidFill>
                <a:latin typeface="Poppins Bold"/>
                <a:ea typeface="Poppins Bold"/>
                <a:cs typeface="Poppins Bold"/>
                <a:sym typeface="Poppins Bold"/>
              </a:rPr>
              <a:t>Population  (&lt;50</a:t>
            </a:r>
            <a:r>
              <a:rPr lang="en-US" b="true" sz="2999" spc="-59" strike="noStrike" u="none">
                <a:solidFill>
                  <a:srgbClr val="051D40"/>
                </a:solidFill>
                <a:latin typeface="Poppins Bold"/>
                <a:ea typeface="Poppins Bold"/>
                <a:cs typeface="Poppins Bold"/>
                <a:sym typeface="Poppins Bold"/>
              </a:rPr>
              <a:t>,000) </a:t>
            </a:r>
          </a:p>
        </p:txBody>
      </p:sp>
      <p:sp>
        <p:nvSpPr>
          <p:cNvPr name="TextBox 34" id="34"/>
          <p:cNvSpPr txBox="true"/>
          <p:nvPr/>
        </p:nvSpPr>
        <p:spPr>
          <a:xfrm rot="0">
            <a:off x="3370305" y="8064253"/>
            <a:ext cx="12224593" cy="1363214"/>
          </a:xfrm>
          <a:prstGeom prst="rect">
            <a:avLst/>
          </a:prstGeom>
        </p:spPr>
        <p:txBody>
          <a:bodyPr anchor="t" rtlCol="false" tIns="0" lIns="0" bIns="0" rIns="0">
            <a:spAutoFit/>
          </a:bodyPr>
          <a:lstStyle/>
          <a:p>
            <a:pPr algn="ctr">
              <a:lnSpc>
                <a:spcPts val="2495"/>
              </a:lnSpc>
            </a:pPr>
            <a:r>
              <a:rPr lang="en-US" b="true" sz="3899" spc="-77">
                <a:solidFill>
                  <a:srgbClr val="051D40"/>
                </a:solidFill>
                <a:latin typeface="Poppins Bold"/>
                <a:ea typeface="Poppins Bold"/>
                <a:cs typeface="Poppins Bold"/>
                <a:sym typeface="Poppins Bold"/>
              </a:rPr>
              <a:t>Standa</a:t>
            </a:r>
            <a:r>
              <a:rPr lang="en-US" b="true" sz="3899" spc="-77">
                <a:solidFill>
                  <a:srgbClr val="051D40"/>
                </a:solidFill>
                <a:latin typeface="Poppins Bold"/>
                <a:ea typeface="Poppins Bold"/>
                <a:cs typeface="Poppins Bold"/>
                <a:sym typeface="Poppins Bold"/>
              </a:rPr>
              <a:t>rd: WCAG 2.1 Level AA</a:t>
            </a:r>
          </a:p>
          <a:p>
            <a:pPr algn="ctr">
              <a:lnSpc>
                <a:spcPts val="2495"/>
              </a:lnSpc>
            </a:pPr>
          </a:p>
          <a:p>
            <a:pPr algn="ctr">
              <a:lnSpc>
                <a:spcPts val="2495"/>
              </a:lnSpc>
            </a:pPr>
            <a:r>
              <a:rPr lang="en-US" b="true" sz="3899" spc="-77">
                <a:solidFill>
                  <a:srgbClr val="051D40"/>
                </a:solidFill>
                <a:latin typeface="Poppins Bold"/>
                <a:ea typeface="Poppins Bold"/>
                <a:cs typeface="Poppins Bold"/>
                <a:sym typeface="Poppins Bold"/>
              </a:rPr>
              <a:t>Applies to: Websites, mobile apps, vendor content</a:t>
            </a:r>
          </a:p>
          <a:p>
            <a:pPr algn="ctr">
              <a:lnSpc>
                <a:spcPts val="2495"/>
              </a:lnSpc>
            </a:pP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145DA0"/>
        </a:solidFill>
      </p:bgPr>
    </p:bg>
    <p:spTree>
      <p:nvGrpSpPr>
        <p:cNvPr id="1" name=""/>
        <p:cNvGrpSpPr/>
        <p:nvPr/>
      </p:nvGrpSpPr>
      <p:grpSpPr>
        <a:xfrm>
          <a:off x="0" y="0"/>
          <a:ext cx="0" cy="0"/>
          <a:chOff x="0" y="0"/>
          <a:chExt cx="0" cy="0"/>
        </a:xfrm>
      </p:grpSpPr>
      <p:sp>
        <p:nvSpPr>
          <p:cNvPr name="Freeform 2" id="2"/>
          <p:cNvSpPr/>
          <p:nvPr/>
        </p:nvSpPr>
        <p:spPr>
          <a:xfrm flipH="false" flipV="false" rot="0">
            <a:off x="232204" y="7686324"/>
            <a:ext cx="5841799" cy="1153755"/>
          </a:xfrm>
          <a:custGeom>
            <a:avLst/>
            <a:gdLst/>
            <a:ahLst/>
            <a:cxnLst/>
            <a:rect r="r" b="b" t="t" l="l"/>
            <a:pathLst>
              <a:path h="1153755" w="5841799">
                <a:moveTo>
                  <a:pt x="0" y="0"/>
                </a:moveTo>
                <a:lnTo>
                  <a:pt x="5841799" y="0"/>
                </a:lnTo>
                <a:lnTo>
                  <a:pt x="5841799" y="1153755"/>
                </a:lnTo>
                <a:lnTo>
                  <a:pt x="0" y="1153755"/>
                </a:lnTo>
                <a:lnTo>
                  <a:pt x="0" y="0"/>
                </a:lnTo>
                <a:close/>
              </a:path>
            </a:pathLst>
          </a:custGeom>
          <a:blipFill>
            <a:blip r:embed="rId3"/>
            <a:stretch>
              <a:fillRect l="0" t="0" r="0" b="0"/>
            </a:stretch>
          </a:blipFill>
        </p:spPr>
      </p:sp>
      <p:sp>
        <p:nvSpPr>
          <p:cNvPr name="Freeform 3" id="3"/>
          <p:cNvSpPr/>
          <p:nvPr/>
        </p:nvSpPr>
        <p:spPr>
          <a:xfrm flipH="false" flipV="false" rot="0">
            <a:off x="6224860" y="7686324"/>
            <a:ext cx="5841799" cy="1153755"/>
          </a:xfrm>
          <a:custGeom>
            <a:avLst/>
            <a:gdLst/>
            <a:ahLst/>
            <a:cxnLst/>
            <a:rect r="r" b="b" t="t" l="l"/>
            <a:pathLst>
              <a:path h="1153755" w="5841799">
                <a:moveTo>
                  <a:pt x="0" y="0"/>
                </a:moveTo>
                <a:lnTo>
                  <a:pt x="5841799" y="0"/>
                </a:lnTo>
                <a:lnTo>
                  <a:pt x="5841799" y="1153755"/>
                </a:lnTo>
                <a:lnTo>
                  <a:pt x="0" y="1153755"/>
                </a:lnTo>
                <a:lnTo>
                  <a:pt x="0" y="0"/>
                </a:lnTo>
                <a:close/>
              </a:path>
            </a:pathLst>
          </a:custGeom>
          <a:blipFill>
            <a:blip r:embed="rId3"/>
            <a:stretch>
              <a:fillRect l="0" t="0" r="0" b="0"/>
            </a:stretch>
          </a:blipFill>
        </p:spPr>
      </p:sp>
      <p:sp>
        <p:nvSpPr>
          <p:cNvPr name="Freeform 4" id="4"/>
          <p:cNvSpPr/>
          <p:nvPr/>
        </p:nvSpPr>
        <p:spPr>
          <a:xfrm flipH="false" flipV="false" rot="0">
            <a:off x="12213997" y="7686324"/>
            <a:ext cx="5841799" cy="1153755"/>
          </a:xfrm>
          <a:custGeom>
            <a:avLst/>
            <a:gdLst/>
            <a:ahLst/>
            <a:cxnLst/>
            <a:rect r="r" b="b" t="t" l="l"/>
            <a:pathLst>
              <a:path h="1153755" w="5841799">
                <a:moveTo>
                  <a:pt x="0" y="0"/>
                </a:moveTo>
                <a:lnTo>
                  <a:pt x="5841799" y="0"/>
                </a:lnTo>
                <a:lnTo>
                  <a:pt x="5841799" y="1153755"/>
                </a:lnTo>
                <a:lnTo>
                  <a:pt x="0" y="1153755"/>
                </a:lnTo>
                <a:lnTo>
                  <a:pt x="0" y="0"/>
                </a:lnTo>
                <a:close/>
              </a:path>
            </a:pathLst>
          </a:custGeom>
          <a:blipFill>
            <a:blip r:embed="rId3"/>
            <a:stretch>
              <a:fillRect l="0" t="0" r="0" b="0"/>
            </a:stretch>
          </a:blipFill>
        </p:spPr>
      </p:sp>
      <p:grpSp>
        <p:nvGrpSpPr>
          <p:cNvPr name="Group 5" id="5"/>
          <p:cNvGrpSpPr/>
          <p:nvPr/>
        </p:nvGrpSpPr>
        <p:grpSpPr>
          <a:xfrm rot="0">
            <a:off x="232204" y="2540823"/>
            <a:ext cx="17823592" cy="7081523"/>
            <a:chOff x="0" y="0"/>
            <a:chExt cx="4742302" cy="1884172"/>
          </a:xfrm>
        </p:grpSpPr>
        <p:sp>
          <p:nvSpPr>
            <p:cNvPr name="Freeform 6" id="6"/>
            <p:cNvSpPr/>
            <p:nvPr/>
          </p:nvSpPr>
          <p:spPr>
            <a:xfrm flipH="false" flipV="false" rot="0">
              <a:off x="0" y="0"/>
              <a:ext cx="4742302" cy="1884172"/>
            </a:xfrm>
            <a:custGeom>
              <a:avLst/>
              <a:gdLst/>
              <a:ahLst/>
              <a:cxnLst/>
              <a:rect r="r" b="b" t="t" l="l"/>
              <a:pathLst>
                <a:path h="1884172" w="4742302">
                  <a:moveTo>
                    <a:pt x="19112" y="0"/>
                  </a:moveTo>
                  <a:lnTo>
                    <a:pt x="4723190" y="0"/>
                  </a:lnTo>
                  <a:cubicBezTo>
                    <a:pt x="4728259" y="0"/>
                    <a:pt x="4733120" y="2014"/>
                    <a:pt x="4736704" y="5598"/>
                  </a:cubicBezTo>
                  <a:cubicBezTo>
                    <a:pt x="4740289" y="9182"/>
                    <a:pt x="4742302" y="14043"/>
                    <a:pt x="4742302" y="19112"/>
                  </a:cubicBezTo>
                  <a:lnTo>
                    <a:pt x="4742302" y="1865060"/>
                  </a:lnTo>
                  <a:cubicBezTo>
                    <a:pt x="4742302" y="1870129"/>
                    <a:pt x="4740289" y="1874990"/>
                    <a:pt x="4736704" y="1878575"/>
                  </a:cubicBezTo>
                  <a:cubicBezTo>
                    <a:pt x="4733120" y="1882159"/>
                    <a:pt x="4728259" y="1884172"/>
                    <a:pt x="4723190" y="1884172"/>
                  </a:cubicBezTo>
                  <a:lnTo>
                    <a:pt x="19112" y="1884172"/>
                  </a:lnTo>
                  <a:cubicBezTo>
                    <a:pt x="14043" y="1884172"/>
                    <a:pt x="9182" y="1882159"/>
                    <a:pt x="5598" y="1878575"/>
                  </a:cubicBezTo>
                  <a:cubicBezTo>
                    <a:pt x="2014" y="1874990"/>
                    <a:pt x="0" y="1870129"/>
                    <a:pt x="0" y="1865060"/>
                  </a:cubicBezTo>
                  <a:lnTo>
                    <a:pt x="0" y="19112"/>
                  </a:lnTo>
                  <a:cubicBezTo>
                    <a:pt x="0" y="14043"/>
                    <a:pt x="2014" y="9182"/>
                    <a:pt x="5598" y="5598"/>
                  </a:cubicBezTo>
                  <a:cubicBezTo>
                    <a:pt x="9182" y="2014"/>
                    <a:pt x="14043" y="0"/>
                    <a:pt x="19112" y="0"/>
                  </a:cubicBezTo>
                  <a:close/>
                </a:path>
              </a:pathLst>
            </a:custGeom>
            <a:solidFill>
              <a:srgbClr val="FDFDFD"/>
            </a:solidFill>
          </p:spPr>
        </p:sp>
        <p:sp>
          <p:nvSpPr>
            <p:cNvPr name="TextBox 7" id="7"/>
            <p:cNvSpPr txBox="true"/>
            <p:nvPr/>
          </p:nvSpPr>
          <p:spPr>
            <a:xfrm>
              <a:off x="0" y="-38100"/>
              <a:ext cx="4742302" cy="1922272"/>
            </a:xfrm>
            <a:prstGeom prst="rect">
              <a:avLst/>
            </a:prstGeom>
          </p:spPr>
          <p:txBody>
            <a:bodyPr anchor="ctr" rtlCol="false" tIns="50800" lIns="50800" bIns="50800" rIns="50800"/>
            <a:lstStyle/>
            <a:p>
              <a:pPr algn="ctr">
                <a:lnSpc>
                  <a:spcPts val="2659"/>
                </a:lnSpc>
              </a:pPr>
            </a:p>
            <a:p>
              <a:pPr algn="ctr">
                <a:lnSpc>
                  <a:spcPts val="2659"/>
                </a:lnSpc>
              </a:pPr>
            </a:p>
          </p:txBody>
        </p:sp>
      </p:grpSp>
      <p:grpSp>
        <p:nvGrpSpPr>
          <p:cNvPr name="Group 8" id="8"/>
          <p:cNvGrpSpPr/>
          <p:nvPr/>
        </p:nvGrpSpPr>
        <p:grpSpPr>
          <a:xfrm rot="0">
            <a:off x="-2123887" y="-2346523"/>
            <a:ext cx="4693046" cy="4693046"/>
            <a:chOff x="0" y="0"/>
            <a:chExt cx="812800" cy="812800"/>
          </a:xfrm>
        </p:grpSpPr>
        <p:sp>
          <p:nvSpPr>
            <p:cNvPr name="Freeform 9" id="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952500" cap="sq">
              <a:solidFill>
                <a:srgbClr val="FFFFFF">
                  <a:alpha val="15686"/>
                </a:srgbClr>
              </a:solidFill>
              <a:prstDash val="solid"/>
              <a:miter/>
            </a:ln>
          </p:spPr>
        </p:sp>
        <p:sp>
          <p:nvSpPr>
            <p:cNvPr name="TextBox 10" id="10"/>
            <p:cNvSpPr txBox="true"/>
            <p:nvPr/>
          </p:nvSpPr>
          <p:spPr>
            <a:xfrm>
              <a:off x="76200" y="38100"/>
              <a:ext cx="660400" cy="698500"/>
            </a:xfrm>
            <a:prstGeom prst="rect">
              <a:avLst/>
            </a:prstGeom>
          </p:spPr>
          <p:txBody>
            <a:bodyPr anchor="ctr" rtlCol="false" tIns="50800" lIns="50800" bIns="50800" rIns="50800"/>
            <a:lstStyle/>
            <a:p>
              <a:pPr algn="ctr">
                <a:lnSpc>
                  <a:spcPts val="2659"/>
                </a:lnSpc>
                <a:spcBef>
                  <a:spcPct val="0"/>
                </a:spcBef>
              </a:pPr>
            </a:p>
          </p:txBody>
        </p:sp>
      </p:grpSp>
      <p:grpSp>
        <p:nvGrpSpPr>
          <p:cNvPr name="Group 11" id="11"/>
          <p:cNvGrpSpPr/>
          <p:nvPr/>
        </p:nvGrpSpPr>
        <p:grpSpPr>
          <a:xfrm rot="0">
            <a:off x="15573718" y="7940477"/>
            <a:ext cx="4693046" cy="4693046"/>
            <a:chOff x="0" y="0"/>
            <a:chExt cx="812800" cy="812800"/>
          </a:xfrm>
        </p:grpSpPr>
        <p:sp>
          <p:nvSpPr>
            <p:cNvPr name="Freeform 12" id="12"/>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952500" cap="sq">
              <a:solidFill>
                <a:srgbClr val="FFFFFF">
                  <a:alpha val="15686"/>
                </a:srgbClr>
              </a:solidFill>
              <a:prstDash val="solid"/>
              <a:miter/>
            </a:ln>
          </p:spPr>
        </p:sp>
        <p:sp>
          <p:nvSpPr>
            <p:cNvPr name="TextBox 13" id="13"/>
            <p:cNvSpPr txBox="true"/>
            <p:nvPr/>
          </p:nvSpPr>
          <p:spPr>
            <a:xfrm>
              <a:off x="76200" y="38100"/>
              <a:ext cx="660400" cy="698500"/>
            </a:xfrm>
            <a:prstGeom prst="rect">
              <a:avLst/>
            </a:prstGeom>
          </p:spPr>
          <p:txBody>
            <a:bodyPr anchor="ctr" rtlCol="false" tIns="50800" lIns="50800" bIns="50800" rIns="50800"/>
            <a:lstStyle/>
            <a:p>
              <a:pPr algn="ctr">
                <a:lnSpc>
                  <a:spcPts val="2659"/>
                </a:lnSpc>
                <a:spcBef>
                  <a:spcPct val="0"/>
                </a:spcBef>
              </a:pPr>
            </a:p>
          </p:txBody>
        </p:sp>
      </p:grpSp>
      <p:sp>
        <p:nvSpPr>
          <p:cNvPr name="TextBox 14" id="14"/>
          <p:cNvSpPr txBox="true"/>
          <p:nvPr/>
        </p:nvSpPr>
        <p:spPr>
          <a:xfrm rot="0">
            <a:off x="222636" y="485843"/>
            <a:ext cx="17833160" cy="1692534"/>
          </a:xfrm>
          <a:prstGeom prst="rect">
            <a:avLst/>
          </a:prstGeom>
        </p:spPr>
        <p:txBody>
          <a:bodyPr anchor="t" rtlCol="false" tIns="0" lIns="0" bIns="0" rIns="0">
            <a:spAutoFit/>
          </a:bodyPr>
          <a:lstStyle/>
          <a:p>
            <a:pPr algn="ctr" marL="0" indent="0" lvl="0">
              <a:lnSpc>
                <a:spcPts val="6467"/>
              </a:lnSpc>
            </a:pPr>
            <a:r>
              <a:rPr lang="en-US" b="true" sz="6808">
                <a:solidFill>
                  <a:srgbClr val="FDFDFD"/>
                </a:solidFill>
                <a:latin typeface="Montserrat Bold"/>
                <a:ea typeface="Montserrat Bold"/>
                <a:cs typeface="Montserrat Bold"/>
                <a:sym typeface="Montserrat Bold"/>
              </a:rPr>
              <a:t>Examples of Accessibility Standards (WCAG 2.1 AA) in Plain Language</a:t>
            </a:r>
          </a:p>
        </p:txBody>
      </p:sp>
      <p:sp>
        <p:nvSpPr>
          <p:cNvPr name="TextBox 15" id="15"/>
          <p:cNvSpPr txBox="true"/>
          <p:nvPr/>
        </p:nvSpPr>
        <p:spPr>
          <a:xfrm rot="0">
            <a:off x="735576" y="2708881"/>
            <a:ext cx="17552424" cy="6419034"/>
          </a:xfrm>
          <a:prstGeom prst="rect">
            <a:avLst/>
          </a:prstGeom>
        </p:spPr>
        <p:txBody>
          <a:bodyPr anchor="t" rtlCol="false" tIns="0" lIns="0" bIns="0" rIns="0">
            <a:spAutoFit/>
          </a:bodyPr>
          <a:lstStyle/>
          <a:p>
            <a:pPr algn="l">
              <a:lnSpc>
                <a:spcPts val="4244"/>
              </a:lnSpc>
            </a:pPr>
            <a:r>
              <a:rPr lang="en-US" b="true" sz="3032" spc="-60">
                <a:solidFill>
                  <a:srgbClr val="051D40"/>
                </a:solidFill>
                <a:latin typeface="Poppins Bold"/>
                <a:ea typeface="Poppins Bold"/>
                <a:cs typeface="Poppins Bold"/>
                <a:sym typeface="Poppins Bold"/>
              </a:rPr>
              <a:t>Images</a:t>
            </a:r>
          </a:p>
          <a:p>
            <a:pPr algn="l">
              <a:lnSpc>
                <a:spcPts val="4244"/>
              </a:lnSpc>
            </a:pPr>
            <a:r>
              <a:rPr lang="en-US" sz="3032" spc="-60">
                <a:solidFill>
                  <a:srgbClr val="051D40"/>
                </a:solidFill>
                <a:latin typeface="Poppins"/>
                <a:ea typeface="Poppins"/>
                <a:cs typeface="Poppins"/>
                <a:sym typeface="Poppins"/>
              </a:rPr>
              <a:t>Add alt text that desc</a:t>
            </a:r>
            <a:r>
              <a:rPr lang="en-US" sz="3032" spc="-60" strike="noStrike" u="none">
                <a:solidFill>
                  <a:srgbClr val="051D40"/>
                </a:solidFill>
                <a:latin typeface="Poppins"/>
                <a:ea typeface="Poppins"/>
                <a:cs typeface="Poppins"/>
                <a:sym typeface="Poppins"/>
              </a:rPr>
              <a:t>ribes what the picture shows (not “image123.jpg”).</a:t>
            </a:r>
          </a:p>
          <a:p>
            <a:pPr algn="l">
              <a:lnSpc>
                <a:spcPts val="4244"/>
              </a:lnSpc>
            </a:pPr>
            <a:r>
              <a:rPr lang="en-US" sz="3032" spc="-60" strike="noStrike" u="none">
                <a:solidFill>
                  <a:srgbClr val="051D40"/>
                </a:solidFill>
                <a:latin typeface="Poppins"/>
                <a:ea typeface="Poppins"/>
                <a:cs typeface="Poppins"/>
                <a:sym typeface="Poppins"/>
              </a:rPr>
              <a:t>Decorative images should be marked as decorative so screen readers skip them.</a:t>
            </a:r>
          </a:p>
          <a:p>
            <a:pPr algn="l">
              <a:lnSpc>
                <a:spcPts val="4244"/>
              </a:lnSpc>
            </a:pPr>
            <a:r>
              <a:rPr lang="en-US" b="true" sz="3032" spc="-60" strike="noStrike" u="none">
                <a:solidFill>
                  <a:srgbClr val="051D40"/>
                </a:solidFill>
                <a:latin typeface="Poppins Bold"/>
                <a:ea typeface="Poppins Bold"/>
                <a:cs typeface="Poppins Bold"/>
                <a:sym typeface="Poppins Bold"/>
              </a:rPr>
              <a:t>Text &amp; Colors</a:t>
            </a:r>
          </a:p>
          <a:p>
            <a:pPr algn="l">
              <a:lnSpc>
                <a:spcPts val="4244"/>
              </a:lnSpc>
            </a:pPr>
            <a:r>
              <a:rPr lang="en-US" sz="3032" spc="-60" strike="noStrike" u="none">
                <a:solidFill>
                  <a:srgbClr val="051D40"/>
                </a:solidFill>
                <a:latin typeface="Poppins"/>
                <a:ea typeface="Poppins"/>
                <a:cs typeface="Poppins"/>
                <a:sym typeface="Poppins"/>
              </a:rPr>
              <a:t>Color contrast: text needs to stand out clearly against its background </a:t>
            </a:r>
          </a:p>
          <a:p>
            <a:pPr algn="l">
              <a:lnSpc>
                <a:spcPts val="4244"/>
              </a:lnSpc>
            </a:pPr>
            <a:r>
              <a:rPr lang="en-US" sz="3032" spc="-60" strike="noStrike" u="none">
                <a:solidFill>
                  <a:srgbClr val="051D40"/>
                </a:solidFill>
                <a:latin typeface="Poppins"/>
                <a:ea typeface="Poppins"/>
                <a:cs typeface="Poppins"/>
                <a:sym typeface="Poppins"/>
              </a:rPr>
              <a:t>Don’t use color alone to convey meaning (e.g., “items in red are required” should also have an asterisk or label).</a:t>
            </a:r>
          </a:p>
          <a:p>
            <a:pPr algn="l">
              <a:lnSpc>
                <a:spcPts val="4244"/>
              </a:lnSpc>
            </a:pPr>
            <a:r>
              <a:rPr lang="en-US" b="true" sz="3032" spc="-60" strike="noStrike" u="none">
                <a:solidFill>
                  <a:srgbClr val="051D40"/>
                </a:solidFill>
                <a:latin typeface="Poppins Bold"/>
                <a:ea typeface="Poppins Bold"/>
                <a:cs typeface="Poppins Bold"/>
                <a:sym typeface="Poppins Bold"/>
              </a:rPr>
              <a:t>Videos &amp; Audio</a:t>
            </a:r>
          </a:p>
          <a:p>
            <a:pPr algn="l">
              <a:lnSpc>
                <a:spcPts val="4244"/>
              </a:lnSpc>
            </a:pPr>
            <a:r>
              <a:rPr lang="en-US" sz="3032" spc="-60" strike="noStrike" u="none">
                <a:solidFill>
                  <a:srgbClr val="051D40"/>
                </a:solidFill>
                <a:latin typeface="Poppins"/>
                <a:ea typeface="Poppins"/>
                <a:cs typeface="Poppins"/>
                <a:sym typeface="Poppins"/>
              </a:rPr>
              <a:t>Captions for all spoken content in videos.</a:t>
            </a:r>
          </a:p>
          <a:p>
            <a:pPr algn="l">
              <a:lnSpc>
                <a:spcPts val="4244"/>
              </a:lnSpc>
            </a:pPr>
            <a:r>
              <a:rPr lang="en-US" sz="3032" spc="-60" strike="noStrike" u="none">
                <a:solidFill>
                  <a:srgbClr val="051D40"/>
                </a:solidFill>
                <a:latin typeface="Poppins"/>
                <a:ea typeface="Poppins"/>
                <a:cs typeface="Poppins"/>
                <a:sym typeface="Poppins"/>
              </a:rPr>
              <a:t>Audio descriptions if important visual info isn’t spoken aloud (e.g., “the sign flashes ‘Evacuate Now’”).</a:t>
            </a:r>
          </a:p>
          <a:p>
            <a:pPr algn="l">
              <a:lnSpc>
                <a:spcPts val="4244"/>
              </a:lnSpc>
            </a:pPr>
            <a:r>
              <a:rPr lang="en-US" sz="3032" spc="-60" strike="noStrike" u="none">
                <a:solidFill>
                  <a:srgbClr val="051D40"/>
                </a:solidFill>
                <a:latin typeface="Poppins"/>
                <a:ea typeface="Poppins"/>
                <a:cs typeface="Poppins"/>
                <a:sym typeface="Poppins"/>
              </a:rPr>
              <a:t>Transcripts for podcasts and audio-only recordings.</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145DA0"/>
        </a:solidFill>
      </p:bgPr>
    </p:bg>
    <p:spTree>
      <p:nvGrpSpPr>
        <p:cNvPr id="1" name=""/>
        <p:cNvGrpSpPr/>
        <p:nvPr/>
      </p:nvGrpSpPr>
      <p:grpSpPr>
        <a:xfrm>
          <a:off x="0" y="0"/>
          <a:ext cx="0" cy="0"/>
          <a:chOff x="0" y="0"/>
          <a:chExt cx="0" cy="0"/>
        </a:xfrm>
      </p:grpSpPr>
      <p:sp>
        <p:nvSpPr>
          <p:cNvPr name="Freeform 2" id="2"/>
          <p:cNvSpPr/>
          <p:nvPr/>
        </p:nvSpPr>
        <p:spPr>
          <a:xfrm flipH="false" flipV="false" rot="0">
            <a:off x="232204" y="7686324"/>
            <a:ext cx="5841799" cy="1153755"/>
          </a:xfrm>
          <a:custGeom>
            <a:avLst/>
            <a:gdLst/>
            <a:ahLst/>
            <a:cxnLst/>
            <a:rect r="r" b="b" t="t" l="l"/>
            <a:pathLst>
              <a:path h="1153755" w="5841799">
                <a:moveTo>
                  <a:pt x="0" y="0"/>
                </a:moveTo>
                <a:lnTo>
                  <a:pt x="5841799" y="0"/>
                </a:lnTo>
                <a:lnTo>
                  <a:pt x="5841799" y="1153755"/>
                </a:lnTo>
                <a:lnTo>
                  <a:pt x="0" y="1153755"/>
                </a:lnTo>
                <a:lnTo>
                  <a:pt x="0" y="0"/>
                </a:lnTo>
                <a:close/>
              </a:path>
            </a:pathLst>
          </a:custGeom>
          <a:blipFill>
            <a:blip r:embed="rId3"/>
            <a:stretch>
              <a:fillRect l="0" t="0" r="0" b="0"/>
            </a:stretch>
          </a:blipFill>
        </p:spPr>
      </p:sp>
      <p:sp>
        <p:nvSpPr>
          <p:cNvPr name="Freeform 3" id="3"/>
          <p:cNvSpPr/>
          <p:nvPr/>
        </p:nvSpPr>
        <p:spPr>
          <a:xfrm flipH="false" flipV="false" rot="0">
            <a:off x="6224860" y="7686324"/>
            <a:ext cx="5841799" cy="1153755"/>
          </a:xfrm>
          <a:custGeom>
            <a:avLst/>
            <a:gdLst/>
            <a:ahLst/>
            <a:cxnLst/>
            <a:rect r="r" b="b" t="t" l="l"/>
            <a:pathLst>
              <a:path h="1153755" w="5841799">
                <a:moveTo>
                  <a:pt x="0" y="0"/>
                </a:moveTo>
                <a:lnTo>
                  <a:pt x="5841799" y="0"/>
                </a:lnTo>
                <a:lnTo>
                  <a:pt x="5841799" y="1153755"/>
                </a:lnTo>
                <a:lnTo>
                  <a:pt x="0" y="1153755"/>
                </a:lnTo>
                <a:lnTo>
                  <a:pt x="0" y="0"/>
                </a:lnTo>
                <a:close/>
              </a:path>
            </a:pathLst>
          </a:custGeom>
          <a:blipFill>
            <a:blip r:embed="rId3"/>
            <a:stretch>
              <a:fillRect l="0" t="0" r="0" b="0"/>
            </a:stretch>
          </a:blipFill>
        </p:spPr>
      </p:sp>
      <p:sp>
        <p:nvSpPr>
          <p:cNvPr name="Freeform 4" id="4"/>
          <p:cNvSpPr/>
          <p:nvPr/>
        </p:nvSpPr>
        <p:spPr>
          <a:xfrm flipH="false" flipV="false" rot="0">
            <a:off x="12213997" y="7686324"/>
            <a:ext cx="5841799" cy="1153755"/>
          </a:xfrm>
          <a:custGeom>
            <a:avLst/>
            <a:gdLst/>
            <a:ahLst/>
            <a:cxnLst/>
            <a:rect r="r" b="b" t="t" l="l"/>
            <a:pathLst>
              <a:path h="1153755" w="5841799">
                <a:moveTo>
                  <a:pt x="0" y="0"/>
                </a:moveTo>
                <a:lnTo>
                  <a:pt x="5841799" y="0"/>
                </a:lnTo>
                <a:lnTo>
                  <a:pt x="5841799" y="1153755"/>
                </a:lnTo>
                <a:lnTo>
                  <a:pt x="0" y="1153755"/>
                </a:lnTo>
                <a:lnTo>
                  <a:pt x="0" y="0"/>
                </a:lnTo>
                <a:close/>
              </a:path>
            </a:pathLst>
          </a:custGeom>
          <a:blipFill>
            <a:blip r:embed="rId3"/>
            <a:stretch>
              <a:fillRect l="0" t="0" r="0" b="0"/>
            </a:stretch>
          </a:blipFill>
        </p:spPr>
      </p:sp>
      <p:grpSp>
        <p:nvGrpSpPr>
          <p:cNvPr name="Group 5" id="5"/>
          <p:cNvGrpSpPr/>
          <p:nvPr/>
        </p:nvGrpSpPr>
        <p:grpSpPr>
          <a:xfrm rot="0">
            <a:off x="232204" y="2540823"/>
            <a:ext cx="17823592" cy="7081523"/>
            <a:chOff x="0" y="0"/>
            <a:chExt cx="4742302" cy="1884172"/>
          </a:xfrm>
        </p:grpSpPr>
        <p:sp>
          <p:nvSpPr>
            <p:cNvPr name="Freeform 6" id="6"/>
            <p:cNvSpPr/>
            <p:nvPr/>
          </p:nvSpPr>
          <p:spPr>
            <a:xfrm flipH="false" flipV="false" rot="0">
              <a:off x="0" y="0"/>
              <a:ext cx="4742302" cy="1884172"/>
            </a:xfrm>
            <a:custGeom>
              <a:avLst/>
              <a:gdLst/>
              <a:ahLst/>
              <a:cxnLst/>
              <a:rect r="r" b="b" t="t" l="l"/>
              <a:pathLst>
                <a:path h="1884172" w="4742302">
                  <a:moveTo>
                    <a:pt x="19112" y="0"/>
                  </a:moveTo>
                  <a:lnTo>
                    <a:pt x="4723190" y="0"/>
                  </a:lnTo>
                  <a:cubicBezTo>
                    <a:pt x="4728259" y="0"/>
                    <a:pt x="4733120" y="2014"/>
                    <a:pt x="4736704" y="5598"/>
                  </a:cubicBezTo>
                  <a:cubicBezTo>
                    <a:pt x="4740289" y="9182"/>
                    <a:pt x="4742302" y="14043"/>
                    <a:pt x="4742302" y="19112"/>
                  </a:cubicBezTo>
                  <a:lnTo>
                    <a:pt x="4742302" y="1865060"/>
                  </a:lnTo>
                  <a:cubicBezTo>
                    <a:pt x="4742302" y="1870129"/>
                    <a:pt x="4740289" y="1874990"/>
                    <a:pt x="4736704" y="1878575"/>
                  </a:cubicBezTo>
                  <a:cubicBezTo>
                    <a:pt x="4733120" y="1882159"/>
                    <a:pt x="4728259" y="1884172"/>
                    <a:pt x="4723190" y="1884172"/>
                  </a:cubicBezTo>
                  <a:lnTo>
                    <a:pt x="19112" y="1884172"/>
                  </a:lnTo>
                  <a:cubicBezTo>
                    <a:pt x="14043" y="1884172"/>
                    <a:pt x="9182" y="1882159"/>
                    <a:pt x="5598" y="1878575"/>
                  </a:cubicBezTo>
                  <a:cubicBezTo>
                    <a:pt x="2014" y="1874990"/>
                    <a:pt x="0" y="1870129"/>
                    <a:pt x="0" y="1865060"/>
                  </a:cubicBezTo>
                  <a:lnTo>
                    <a:pt x="0" y="19112"/>
                  </a:lnTo>
                  <a:cubicBezTo>
                    <a:pt x="0" y="14043"/>
                    <a:pt x="2014" y="9182"/>
                    <a:pt x="5598" y="5598"/>
                  </a:cubicBezTo>
                  <a:cubicBezTo>
                    <a:pt x="9182" y="2014"/>
                    <a:pt x="14043" y="0"/>
                    <a:pt x="19112" y="0"/>
                  </a:cubicBezTo>
                  <a:close/>
                </a:path>
              </a:pathLst>
            </a:custGeom>
            <a:solidFill>
              <a:srgbClr val="FDFDFD"/>
            </a:solidFill>
          </p:spPr>
        </p:sp>
        <p:sp>
          <p:nvSpPr>
            <p:cNvPr name="TextBox 7" id="7"/>
            <p:cNvSpPr txBox="true"/>
            <p:nvPr/>
          </p:nvSpPr>
          <p:spPr>
            <a:xfrm>
              <a:off x="0" y="-38100"/>
              <a:ext cx="4742302" cy="1922272"/>
            </a:xfrm>
            <a:prstGeom prst="rect">
              <a:avLst/>
            </a:prstGeom>
          </p:spPr>
          <p:txBody>
            <a:bodyPr anchor="ctr" rtlCol="false" tIns="50800" lIns="50800" bIns="50800" rIns="50800"/>
            <a:lstStyle/>
            <a:p>
              <a:pPr algn="ctr">
                <a:lnSpc>
                  <a:spcPts val="2659"/>
                </a:lnSpc>
              </a:pPr>
            </a:p>
            <a:p>
              <a:pPr algn="ctr">
                <a:lnSpc>
                  <a:spcPts val="2659"/>
                </a:lnSpc>
              </a:pPr>
            </a:p>
          </p:txBody>
        </p:sp>
      </p:grpSp>
      <p:grpSp>
        <p:nvGrpSpPr>
          <p:cNvPr name="Group 8" id="8"/>
          <p:cNvGrpSpPr/>
          <p:nvPr/>
        </p:nvGrpSpPr>
        <p:grpSpPr>
          <a:xfrm rot="0">
            <a:off x="-2123887" y="-2346523"/>
            <a:ext cx="4693046" cy="4693046"/>
            <a:chOff x="0" y="0"/>
            <a:chExt cx="812800" cy="812800"/>
          </a:xfrm>
        </p:grpSpPr>
        <p:sp>
          <p:nvSpPr>
            <p:cNvPr name="Freeform 9" id="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952500" cap="sq">
              <a:solidFill>
                <a:srgbClr val="FFFFFF">
                  <a:alpha val="15686"/>
                </a:srgbClr>
              </a:solidFill>
              <a:prstDash val="solid"/>
              <a:miter/>
            </a:ln>
          </p:spPr>
        </p:sp>
        <p:sp>
          <p:nvSpPr>
            <p:cNvPr name="TextBox 10" id="10"/>
            <p:cNvSpPr txBox="true"/>
            <p:nvPr/>
          </p:nvSpPr>
          <p:spPr>
            <a:xfrm>
              <a:off x="76200" y="38100"/>
              <a:ext cx="660400" cy="698500"/>
            </a:xfrm>
            <a:prstGeom prst="rect">
              <a:avLst/>
            </a:prstGeom>
          </p:spPr>
          <p:txBody>
            <a:bodyPr anchor="ctr" rtlCol="false" tIns="50800" lIns="50800" bIns="50800" rIns="50800"/>
            <a:lstStyle/>
            <a:p>
              <a:pPr algn="ctr">
                <a:lnSpc>
                  <a:spcPts val="2659"/>
                </a:lnSpc>
                <a:spcBef>
                  <a:spcPct val="0"/>
                </a:spcBef>
              </a:pPr>
            </a:p>
          </p:txBody>
        </p:sp>
      </p:grpSp>
      <p:grpSp>
        <p:nvGrpSpPr>
          <p:cNvPr name="Group 11" id="11"/>
          <p:cNvGrpSpPr/>
          <p:nvPr/>
        </p:nvGrpSpPr>
        <p:grpSpPr>
          <a:xfrm rot="0">
            <a:off x="15573718" y="7940477"/>
            <a:ext cx="4693046" cy="4693046"/>
            <a:chOff x="0" y="0"/>
            <a:chExt cx="812800" cy="812800"/>
          </a:xfrm>
        </p:grpSpPr>
        <p:sp>
          <p:nvSpPr>
            <p:cNvPr name="Freeform 12" id="12"/>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952500" cap="sq">
              <a:solidFill>
                <a:srgbClr val="FFFFFF">
                  <a:alpha val="15686"/>
                </a:srgbClr>
              </a:solidFill>
              <a:prstDash val="solid"/>
              <a:miter/>
            </a:ln>
          </p:spPr>
        </p:sp>
        <p:sp>
          <p:nvSpPr>
            <p:cNvPr name="TextBox 13" id="13"/>
            <p:cNvSpPr txBox="true"/>
            <p:nvPr/>
          </p:nvSpPr>
          <p:spPr>
            <a:xfrm>
              <a:off x="76200" y="38100"/>
              <a:ext cx="660400" cy="698500"/>
            </a:xfrm>
            <a:prstGeom prst="rect">
              <a:avLst/>
            </a:prstGeom>
          </p:spPr>
          <p:txBody>
            <a:bodyPr anchor="ctr" rtlCol="false" tIns="50800" lIns="50800" bIns="50800" rIns="50800"/>
            <a:lstStyle/>
            <a:p>
              <a:pPr algn="ctr">
                <a:lnSpc>
                  <a:spcPts val="2659"/>
                </a:lnSpc>
                <a:spcBef>
                  <a:spcPct val="0"/>
                </a:spcBef>
              </a:pPr>
            </a:p>
          </p:txBody>
        </p:sp>
      </p:grpSp>
      <p:sp>
        <p:nvSpPr>
          <p:cNvPr name="TextBox 14" id="14"/>
          <p:cNvSpPr txBox="true"/>
          <p:nvPr/>
        </p:nvSpPr>
        <p:spPr>
          <a:xfrm rot="0">
            <a:off x="222636" y="485843"/>
            <a:ext cx="17833160" cy="1692534"/>
          </a:xfrm>
          <a:prstGeom prst="rect">
            <a:avLst/>
          </a:prstGeom>
        </p:spPr>
        <p:txBody>
          <a:bodyPr anchor="t" rtlCol="false" tIns="0" lIns="0" bIns="0" rIns="0">
            <a:spAutoFit/>
          </a:bodyPr>
          <a:lstStyle/>
          <a:p>
            <a:pPr algn="ctr" marL="0" indent="0" lvl="0">
              <a:lnSpc>
                <a:spcPts val="6467"/>
              </a:lnSpc>
            </a:pPr>
            <a:r>
              <a:rPr lang="en-US" b="true" sz="6808">
                <a:solidFill>
                  <a:srgbClr val="FDFDFD"/>
                </a:solidFill>
                <a:latin typeface="Montserrat Bold"/>
                <a:ea typeface="Montserrat Bold"/>
                <a:cs typeface="Montserrat Bold"/>
                <a:sym typeface="Montserrat Bold"/>
              </a:rPr>
              <a:t>Examples of Accessibility Standards (WCAG 2.1 AA) in Plain Language</a:t>
            </a:r>
          </a:p>
        </p:txBody>
      </p:sp>
      <p:sp>
        <p:nvSpPr>
          <p:cNvPr name="TextBox 15" id="15"/>
          <p:cNvSpPr txBox="true"/>
          <p:nvPr/>
        </p:nvSpPr>
        <p:spPr>
          <a:xfrm rot="0">
            <a:off x="751700" y="2547642"/>
            <a:ext cx="17923273" cy="7485834"/>
          </a:xfrm>
          <a:prstGeom prst="rect">
            <a:avLst/>
          </a:prstGeom>
        </p:spPr>
        <p:txBody>
          <a:bodyPr anchor="t" rtlCol="false" tIns="0" lIns="0" bIns="0" rIns="0">
            <a:spAutoFit/>
          </a:bodyPr>
          <a:lstStyle/>
          <a:p>
            <a:pPr algn="l">
              <a:lnSpc>
                <a:spcPts val="4244"/>
              </a:lnSpc>
            </a:pPr>
            <a:r>
              <a:rPr lang="en-US" sz="3032" spc="-60" b="true">
                <a:solidFill>
                  <a:srgbClr val="051D40"/>
                </a:solidFill>
                <a:latin typeface="Poppins Bold"/>
                <a:ea typeface="Poppins Bold"/>
                <a:cs typeface="Poppins Bold"/>
                <a:sym typeface="Poppins Bold"/>
              </a:rPr>
              <a:t>Navigation</a:t>
            </a:r>
          </a:p>
          <a:p>
            <a:pPr algn="l">
              <a:lnSpc>
                <a:spcPts val="4244"/>
              </a:lnSpc>
            </a:pPr>
            <a:r>
              <a:rPr lang="en-US" sz="3032" spc="-60">
                <a:solidFill>
                  <a:srgbClr val="051D40"/>
                </a:solidFill>
                <a:latin typeface="Poppins"/>
                <a:ea typeface="Poppins"/>
                <a:cs typeface="Poppins"/>
                <a:sym typeface="Poppins"/>
              </a:rPr>
              <a:t>Must work with keyboard only (no mouse required).</a:t>
            </a:r>
          </a:p>
          <a:p>
            <a:pPr algn="l">
              <a:lnSpc>
                <a:spcPts val="4244"/>
              </a:lnSpc>
            </a:pPr>
            <a:r>
              <a:rPr lang="en-US" sz="3032" spc="-60">
                <a:solidFill>
                  <a:srgbClr val="051D40"/>
                </a:solidFill>
                <a:latin typeface="Poppins"/>
                <a:ea typeface="Poppins"/>
                <a:cs typeface="Poppins"/>
                <a:sym typeface="Poppins"/>
              </a:rPr>
              <a:t>Clear headings and labels so screen readers can move through content easily.</a:t>
            </a:r>
          </a:p>
          <a:p>
            <a:pPr algn="l">
              <a:lnSpc>
                <a:spcPts val="4244"/>
              </a:lnSpc>
            </a:pPr>
            <a:r>
              <a:rPr lang="en-US" sz="3032" spc="-60">
                <a:solidFill>
                  <a:srgbClr val="051D40"/>
                </a:solidFill>
                <a:latin typeface="Poppins"/>
                <a:ea typeface="Poppins"/>
                <a:cs typeface="Poppins"/>
                <a:sym typeface="Poppins"/>
              </a:rPr>
              <a:t>Skip links or landmarks so users can jump past repeated menus.</a:t>
            </a:r>
          </a:p>
          <a:p>
            <a:pPr algn="l">
              <a:lnSpc>
                <a:spcPts val="4244"/>
              </a:lnSpc>
            </a:pPr>
            <a:r>
              <a:rPr lang="en-US" sz="3032" spc="-60" b="true">
                <a:solidFill>
                  <a:srgbClr val="051D40"/>
                </a:solidFill>
                <a:latin typeface="Poppins Bold"/>
                <a:ea typeface="Poppins Bold"/>
                <a:cs typeface="Poppins Bold"/>
                <a:sym typeface="Poppins Bold"/>
              </a:rPr>
              <a:t>Documents &amp; PDFs</a:t>
            </a:r>
          </a:p>
          <a:p>
            <a:pPr algn="l">
              <a:lnSpc>
                <a:spcPts val="4244"/>
              </a:lnSpc>
            </a:pPr>
            <a:r>
              <a:rPr lang="en-US" sz="3032" spc="-60">
                <a:solidFill>
                  <a:srgbClr val="051D40"/>
                </a:solidFill>
                <a:latin typeface="Poppins"/>
                <a:ea typeface="Poppins"/>
                <a:cs typeface="Poppins"/>
                <a:sym typeface="Poppins"/>
              </a:rPr>
              <a:t>PDFs must be tagged properly (headings, lists, reading order).</a:t>
            </a:r>
          </a:p>
          <a:p>
            <a:pPr algn="l">
              <a:lnSpc>
                <a:spcPts val="4244"/>
              </a:lnSpc>
            </a:pPr>
            <a:r>
              <a:rPr lang="en-US" sz="3032" spc="-60">
                <a:solidFill>
                  <a:srgbClr val="051D40"/>
                </a:solidFill>
                <a:latin typeface="Poppins"/>
                <a:ea typeface="Poppins"/>
                <a:cs typeface="Poppins"/>
                <a:sym typeface="Poppins"/>
              </a:rPr>
              <a:t>Forms must have labels that describe each field (e.g., “Name” not just a blank box).</a:t>
            </a:r>
          </a:p>
          <a:p>
            <a:pPr algn="l">
              <a:lnSpc>
                <a:spcPts val="4244"/>
              </a:lnSpc>
            </a:pPr>
            <a:r>
              <a:rPr lang="en-US" sz="3032" spc="-60" b="true">
                <a:solidFill>
                  <a:srgbClr val="051D40"/>
                </a:solidFill>
                <a:latin typeface="Poppins Bold"/>
                <a:ea typeface="Poppins Bold"/>
                <a:cs typeface="Poppins Bold"/>
                <a:sym typeface="Poppins Bold"/>
              </a:rPr>
              <a:t>Forms &amp; Interactive Features</a:t>
            </a:r>
          </a:p>
          <a:p>
            <a:pPr algn="l">
              <a:lnSpc>
                <a:spcPts val="4244"/>
              </a:lnSpc>
            </a:pPr>
            <a:r>
              <a:rPr lang="en-US" sz="3032" spc="-60">
                <a:solidFill>
                  <a:srgbClr val="051D40"/>
                </a:solidFill>
                <a:latin typeface="Poppins"/>
                <a:ea typeface="Poppins"/>
                <a:cs typeface="Poppins"/>
                <a:sym typeface="Poppins"/>
              </a:rPr>
              <a:t>Every form field has a text label that’s read by screen readers.</a:t>
            </a:r>
          </a:p>
          <a:p>
            <a:pPr algn="l">
              <a:lnSpc>
                <a:spcPts val="4244"/>
              </a:lnSpc>
            </a:pPr>
            <a:r>
              <a:rPr lang="en-US" sz="3032" spc="-60">
                <a:solidFill>
                  <a:srgbClr val="051D40"/>
                </a:solidFill>
                <a:latin typeface="Poppins"/>
                <a:ea typeface="Poppins"/>
                <a:cs typeface="Poppins"/>
                <a:sym typeface="Poppins"/>
              </a:rPr>
              <a:t>Error messages must explain what went wrong and how to fix it (not just “Invalid input”).</a:t>
            </a:r>
          </a:p>
          <a:p>
            <a:pPr algn="l">
              <a:lnSpc>
                <a:spcPts val="4244"/>
              </a:lnSpc>
            </a:pPr>
            <a:r>
              <a:rPr lang="en-US" sz="3032" spc="-60" b="true">
                <a:solidFill>
                  <a:srgbClr val="051D40"/>
                </a:solidFill>
                <a:latin typeface="Poppins Bold"/>
                <a:ea typeface="Poppins Bold"/>
                <a:cs typeface="Poppins Bold"/>
                <a:sym typeface="Poppins Bold"/>
              </a:rPr>
              <a:t>Links &amp; Buttons</a:t>
            </a:r>
          </a:p>
          <a:p>
            <a:pPr algn="l">
              <a:lnSpc>
                <a:spcPts val="4244"/>
              </a:lnSpc>
            </a:pPr>
            <a:r>
              <a:rPr lang="en-US" sz="3032" spc="-60">
                <a:solidFill>
                  <a:srgbClr val="051D40"/>
                </a:solidFill>
                <a:latin typeface="Poppins"/>
                <a:ea typeface="Poppins"/>
                <a:cs typeface="Poppins"/>
                <a:sym typeface="Poppins"/>
              </a:rPr>
              <a:t>Links should be descriptive: “View City Council Agenda” not “Click here.”</a:t>
            </a:r>
          </a:p>
          <a:p>
            <a:pPr algn="l">
              <a:lnSpc>
                <a:spcPts val="4244"/>
              </a:lnSpc>
            </a:pPr>
            <a:r>
              <a:rPr lang="en-US" sz="3032" spc="-60">
                <a:solidFill>
                  <a:srgbClr val="051D40"/>
                </a:solidFill>
                <a:latin typeface="Poppins"/>
                <a:ea typeface="Poppins"/>
                <a:cs typeface="Poppins"/>
                <a:sym typeface="Poppins"/>
              </a:rPr>
              <a:t>Buttons need meaningful labels (“Submit Payment”) not just an icon with no description.</a:t>
            </a:r>
          </a:p>
          <a:p>
            <a:pPr algn="l">
              <a:lnSpc>
                <a:spcPts val="4244"/>
              </a:lnSpc>
            </a:pP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145DA0"/>
        </a:solidFill>
      </p:bgPr>
    </p:bg>
    <p:spTree>
      <p:nvGrpSpPr>
        <p:cNvPr id="1" name=""/>
        <p:cNvGrpSpPr/>
        <p:nvPr/>
      </p:nvGrpSpPr>
      <p:grpSpPr>
        <a:xfrm>
          <a:off x="0" y="0"/>
          <a:ext cx="0" cy="0"/>
          <a:chOff x="0" y="0"/>
          <a:chExt cx="0" cy="0"/>
        </a:xfrm>
      </p:grpSpPr>
      <p:sp>
        <p:nvSpPr>
          <p:cNvPr name="Freeform 2" id="2"/>
          <p:cNvSpPr/>
          <p:nvPr/>
        </p:nvSpPr>
        <p:spPr>
          <a:xfrm flipH="false" flipV="false" rot="0">
            <a:off x="232204" y="7686324"/>
            <a:ext cx="5841799" cy="1153755"/>
          </a:xfrm>
          <a:custGeom>
            <a:avLst/>
            <a:gdLst/>
            <a:ahLst/>
            <a:cxnLst/>
            <a:rect r="r" b="b" t="t" l="l"/>
            <a:pathLst>
              <a:path h="1153755" w="5841799">
                <a:moveTo>
                  <a:pt x="0" y="0"/>
                </a:moveTo>
                <a:lnTo>
                  <a:pt x="5841799" y="0"/>
                </a:lnTo>
                <a:lnTo>
                  <a:pt x="5841799" y="1153755"/>
                </a:lnTo>
                <a:lnTo>
                  <a:pt x="0" y="1153755"/>
                </a:lnTo>
                <a:lnTo>
                  <a:pt x="0" y="0"/>
                </a:lnTo>
                <a:close/>
              </a:path>
            </a:pathLst>
          </a:custGeom>
          <a:blipFill>
            <a:blip r:embed="rId3"/>
            <a:stretch>
              <a:fillRect l="0" t="0" r="0" b="0"/>
            </a:stretch>
          </a:blipFill>
        </p:spPr>
      </p:sp>
      <p:sp>
        <p:nvSpPr>
          <p:cNvPr name="Freeform 3" id="3"/>
          <p:cNvSpPr/>
          <p:nvPr/>
        </p:nvSpPr>
        <p:spPr>
          <a:xfrm flipH="false" flipV="false" rot="0">
            <a:off x="6224860" y="7686324"/>
            <a:ext cx="5841799" cy="1153755"/>
          </a:xfrm>
          <a:custGeom>
            <a:avLst/>
            <a:gdLst/>
            <a:ahLst/>
            <a:cxnLst/>
            <a:rect r="r" b="b" t="t" l="l"/>
            <a:pathLst>
              <a:path h="1153755" w="5841799">
                <a:moveTo>
                  <a:pt x="0" y="0"/>
                </a:moveTo>
                <a:lnTo>
                  <a:pt x="5841799" y="0"/>
                </a:lnTo>
                <a:lnTo>
                  <a:pt x="5841799" y="1153755"/>
                </a:lnTo>
                <a:lnTo>
                  <a:pt x="0" y="1153755"/>
                </a:lnTo>
                <a:lnTo>
                  <a:pt x="0" y="0"/>
                </a:lnTo>
                <a:close/>
              </a:path>
            </a:pathLst>
          </a:custGeom>
          <a:blipFill>
            <a:blip r:embed="rId3"/>
            <a:stretch>
              <a:fillRect l="0" t="0" r="0" b="0"/>
            </a:stretch>
          </a:blipFill>
        </p:spPr>
      </p:sp>
      <p:sp>
        <p:nvSpPr>
          <p:cNvPr name="Freeform 4" id="4"/>
          <p:cNvSpPr/>
          <p:nvPr/>
        </p:nvSpPr>
        <p:spPr>
          <a:xfrm flipH="false" flipV="false" rot="0">
            <a:off x="12213997" y="7686324"/>
            <a:ext cx="5841799" cy="1153755"/>
          </a:xfrm>
          <a:custGeom>
            <a:avLst/>
            <a:gdLst/>
            <a:ahLst/>
            <a:cxnLst/>
            <a:rect r="r" b="b" t="t" l="l"/>
            <a:pathLst>
              <a:path h="1153755" w="5841799">
                <a:moveTo>
                  <a:pt x="0" y="0"/>
                </a:moveTo>
                <a:lnTo>
                  <a:pt x="5841799" y="0"/>
                </a:lnTo>
                <a:lnTo>
                  <a:pt x="5841799" y="1153755"/>
                </a:lnTo>
                <a:lnTo>
                  <a:pt x="0" y="1153755"/>
                </a:lnTo>
                <a:lnTo>
                  <a:pt x="0" y="0"/>
                </a:lnTo>
                <a:close/>
              </a:path>
            </a:pathLst>
          </a:custGeom>
          <a:blipFill>
            <a:blip r:embed="rId3"/>
            <a:stretch>
              <a:fillRect l="0" t="0" r="0" b="0"/>
            </a:stretch>
          </a:blipFill>
        </p:spPr>
      </p:sp>
      <p:grpSp>
        <p:nvGrpSpPr>
          <p:cNvPr name="Group 5" id="5"/>
          <p:cNvGrpSpPr/>
          <p:nvPr/>
        </p:nvGrpSpPr>
        <p:grpSpPr>
          <a:xfrm rot="0">
            <a:off x="232204" y="2540823"/>
            <a:ext cx="17823592" cy="7081523"/>
            <a:chOff x="0" y="0"/>
            <a:chExt cx="4742302" cy="1884172"/>
          </a:xfrm>
        </p:grpSpPr>
        <p:sp>
          <p:nvSpPr>
            <p:cNvPr name="Freeform 6" id="6"/>
            <p:cNvSpPr/>
            <p:nvPr/>
          </p:nvSpPr>
          <p:spPr>
            <a:xfrm flipH="false" flipV="false" rot="0">
              <a:off x="0" y="0"/>
              <a:ext cx="4742302" cy="1884172"/>
            </a:xfrm>
            <a:custGeom>
              <a:avLst/>
              <a:gdLst/>
              <a:ahLst/>
              <a:cxnLst/>
              <a:rect r="r" b="b" t="t" l="l"/>
              <a:pathLst>
                <a:path h="1884172" w="4742302">
                  <a:moveTo>
                    <a:pt x="19112" y="0"/>
                  </a:moveTo>
                  <a:lnTo>
                    <a:pt x="4723190" y="0"/>
                  </a:lnTo>
                  <a:cubicBezTo>
                    <a:pt x="4728259" y="0"/>
                    <a:pt x="4733120" y="2014"/>
                    <a:pt x="4736704" y="5598"/>
                  </a:cubicBezTo>
                  <a:cubicBezTo>
                    <a:pt x="4740289" y="9182"/>
                    <a:pt x="4742302" y="14043"/>
                    <a:pt x="4742302" y="19112"/>
                  </a:cubicBezTo>
                  <a:lnTo>
                    <a:pt x="4742302" y="1865060"/>
                  </a:lnTo>
                  <a:cubicBezTo>
                    <a:pt x="4742302" y="1870129"/>
                    <a:pt x="4740289" y="1874990"/>
                    <a:pt x="4736704" y="1878575"/>
                  </a:cubicBezTo>
                  <a:cubicBezTo>
                    <a:pt x="4733120" y="1882159"/>
                    <a:pt x="4728259" y="1884172"/>
                    <a:pt x="4723190" y="1884172"/>
                  </a:cubicBezTo>
                  <a:lnTo>
                    <a:pt x="19112" y="1884172"/>
                  </a:lnTo>
                  <a:cubicBezTo>
                    <a:pt x="14043" y="1884172"/>
                    <a:pt x="9182" y="1882159"/>
                    <a:pt x="5598" y="1878575"/>
                  </a:cubicBezTo>
                  <a:cubicBezTo>
                    <a:pt x="2014" y="1874990"/>
                    <a:pt x="0" y="1870129"/>
                    <a:pt x="0" y="1865060"/>
                  </a:cubicBezTo>
                  <a:lnTo>
                    <a:pt x="0" y="19112"/>
                  </a:lnTo>
                  <a:cubicBezTo>
                    <a:pt x="0" y="14043"/>
                    <a:pt x="2014" y="9182"/>
                    <a:pt x="5598" y="5598"/>
                  </a:cubicBezTo>
                  <a:cubicBezTo>
                    <a:pt x="9182" y="2014"/>
                    <a:pt x="14043" y="0"/>
                    <a:pt x="19112" y="0"/>
                  </a:cubicBezTo>
                  <a:close/>
                </a:path>
              </a:pathLst>
            </a:custGeom>
            <a:solidFill>
              <a:srgbClr val="FDFDFD"/>
            </a:solidFill>
          </p:spPr>
        </p:sp>
        <p:sp>
          <p:nvSpPr>
            <p:cNvPr name="TextBox 7" id="7"/>
            <p:cNvSpPr txBox="true"/>
            <p:nvPr/>
          </p:nvSpPr>
          <p:spPr>
            <a:xfrm>
              <a:off x="0" y="-38100"/>
              <a:ext cx="4742302" cy="1922272"/>
            </a:xfrm>
            <a:prstGeom prst="rect">
              <a:avLst/>
            </a:prstGeom>
          </p:spPr>
          <p:txBody>
            <a:bodyPr anchor="ctr" rtlCol="false" tIns="50800" lIns="50800" bIns="50800" rIns="50800"/>
            <a:lstStyle/>
            <a:p>
              <a:pPr algn="ctr">
                <a:lnSpc>
                  <a:spcPts val="2659"/>
                </a:lnSpc>
              </a:pPr>
            </a:p>
            <a:p>
              <a:pPr algn="ctr">
                <a:lnSpc>
                  <a:spcPts val="2659"/>
                </a:lnSpc>
              </a:pPr>
            </a:p>
          </p:txBody>
        </p:sp>
      </p:grpSp>
      <p:grpSp>
        <p:nvGrpSpPr>
          <p:cNvPr name="Group 8" id="8"/>
          <p:cNvGrpSpPr/>
          <p:nvPr/>
        </p:nvGrpSpPr>
        <p:grpSpPr>
          <a:xfrm rot="0">
            <a:off x="-2123887" y="-2346523"/>
            <a:ext cx="4693046" cy="4693046"/>
            <a:chOff x="0" y="0"/>
            <a:chExt cx="812800" cy="812800"/>
          </a:xfrm>
        </p:grpSpPr>
        <p:sp>
          <p:nvSpPr>
            <p:cNvPr name="Freeform 9" id="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952500" cap="sq">
              <a:solidFill>
                <a:srgbClr val="FFFFFF">
                  <a:alpha val="15686"/>
                </a:srgbClr>
              </a:solidFill>
              <a:prstDash val="solid"/>
              <a:miter/>
            </a:ln>
          </p:spPr>
        </p:sp>
        <p:sp>
          <p:nvSpPr>
            <p:cNvPr name="TextBox 10" id="10"/>
            <p:cNvSpPr txBox="true"/>
            <p:nvPr/>
          </p:nvSpPr>
          <p:spPr>
            <a:xfrm>
              <a:off x="76200" y="38100"/>
              <a:ext cx="660400" cy="698500"/>
            </a:xfrm>
            <a:prstGeom prst="rect">
              <a:avLst/>
            </a:prstGeom>
          </p:spPr>
          <p:txBody>
            <a:bodyPr anchor="ctr" rtlCol="false" tIns="50800" lIns="50800" bIns="50800" rIns="50800"/>
            <a:lstStyle/>
            <a:p>
              <a:pPr algn="ctr">
                <a:lnSpc>
                  <a:spcPts val="2659"/>
                </a:lnSpc>
                <a:spcBef>
                  <a:spcPct val="0"/>
                </a:spcBef>
              </a:pPr>
            </a:p>
          </p:txBody>
        </p:sp>
      </p:grpSp>
      <p:grpSp>
        <p:nvGrpSpPr>
          <p:cNvPr name="Group 11" id="11"/>
          <p:cNvGrpSpPr/>
          <p:nvPr/>
        </p:nvGrpSpPr>
        <p:grpSpPr>
          <a:xfrm rot="0">
            <a:off x="15573718" y="7940477"/>
            <a:ext cx="4693046" cy="4693046"/>
            <a:chOff x="0" y="0"/>
            <a:chExt cx="812800" cy="812800"/>
          </a:xfrm>
        </p:grpSpPr>
        <p:sp>
          <p:nvSpPr>
            <p:cNvPr name="Freeform 12" id="12"/>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952500" cap="sq">
              <a:solidFill>
                <a:srgbClr val="FFFFFF">
                  <a:alpha val="15686"/>
                </a:srgbClr>
              </a:solidFill>
              <a:prstDash val="solid"/>
              <a:miter/>
            </a:ln>
          </p:spPr>
        </p:sp>
        <p:sp>
          <p:nvSpPr>
            <p:cNvPr name="TextBox 13" id="13"/>
            <p:cNvSpPr txBox="true"/>
            <p:nvPr/>
          </p:nvSpPr>
          <p:spPr>
            <a:xfrm>
              <a:off x="76200" y="38100"/>
              <a:ext cx="660400" cy="698500"/>
            </a:xfrm>
            <a:prstGeom prst="rect">
              <a:avLst/>
            </a:prstGeom>
          </p:spPr>
          <p:txBody>
            <a:bodyPr anchor="ctr" rtlCol="false" tIns="50800" lIns="50800" bIns="50800" rIns="50800"/>
            <a:lstStyle/>
            <a:p>
              <a:pPr algn="ctr">
                <a:lnSpc>
                  <a:spcPts val="2659"/>
                </a:lnSpc>
                <a:spcBef>
                  <a:spcPct val="0"/>
                </a:spcBef>
              </a:pPr>
            </a:p>
          </p:txBody>
        </p:sp>
      </p:grpSp>
      <p:sp>
        <p:nvSpPr>
          <p:cNvPr name="TextBox 14" id="14"/>
          <p:cNvSpPr txBox="true"/>
          <p:nvPr/>
        </p:nvSpPr>
        <p:spPr>
          <a:xfrm rot="0">
            <a:off x="222636" y="485843"/>
            <a:ext cx="17833160" cy="1692534"/>
          </a:xfrm>
          <a:prstGeom prst="rect">
            <a:avLst/>
          </a:prstGeom>
        </p:spPr>
        <p:txBody>
          <a:bodyPr anchor="t" rtlCol="false" tIns="0" lIns="0" bIns="0" rIns="0">
            <a:spAutoFit/>
          </a:bodyPr>
          <a:lstStyle/>
          <a:p>
            <a:pPr algn="ctr" marL="0" indent="0" lvl="0">
              <a:lnSpc>
                <a:spcPts val="6467"/>
              </a:lnSpc>
            </a:pPr>
            <a:r>
              <a:rPr lang="en-US" b="true" sz="6808">
                <a:solidFill>
                  <a:srgbClr val="FDFDFD"/>
                </a:solidFill>
                <a:latin typeface="Montserrat Bold"/>
                <a:ea typeface="Montserrat Bold"/>
                <a:cs typeface="Montserrat Bold"/>
                <a:sym typeface="Montserrat Bold"/>
              </a:rPr>
              <a:t>Examples of Accessibility Standards (WCAG 2.1 AA) in Plain Language</a:t>
            </a:r>
          </a:p>
        </p:txBody>
      </p:sp>
      <p:sp>
        <p:nvSpPr>
          <p:cNvPr name="TextBox 15" id="15"/>
          <p:cNvSpPr txBox="true"/>
          <p:nvPr/>
        </p:nvSpPr>
        <p:spPr>
          <a:xfrm rot="0">
            <a:off x="700087" y="2773377"/>
            <a:ext cx="16891345" cy="5352234"/>
          </a:xfrm>
          <a:prstGeom prst="rect">
            <a:avLst/>
          </a:prstGeom>
        </p:spPr>
        <p:txBody>
          <a:bodyPr anchor="t" rtlCol="false" tIns="0" lIns="0" bIns="0" rIns="0">
            <a:spAutoFit/>
          </a:bodyPr>
          <a:lstStyle/>
          <a:p>
            <a:pPr algn="l">
              <a:lnSpc>
                <a:spcPts val="4244"/>
              </a:lnSpc>
            </a:pPr>
            <a:r>
              <a:rPr lang="en-US" b="true" sz="3032" spc="-60">
                <a:solidFill>
                  <a:srgbClr val="051D40"/>
                </a:solidFill>
                <a:latin typeface="Poppins Bold"/>
                <a:ea typeface="Poppins Bold"/>
                <a:cs typeface="Poppins Bold"/>
                <a:sym typeface="Poppins Bold"/>
              </a:rPr>
              <a:t>Mobile Apps</a:t>
            </a:r>
          </a:p>
          <a:p>
            <a:pPr algn="l">
              <a:lnSpc>
                <a:spcPts val="4244"/>
              </a:lnSpc>
            </a:pPr>
            <a:r>
              <a:rPr lang="en-US" sz="3032" spc="-60">
                <a:solidFill>
                  <a:srgbClr val="051D40"/>
                </a:solidFill>
                <a:latin typeface="Poppins"/>
                <a:ea typeface="Poppins"/>
                <a:cs typeface="Poppins"/>
                <a:sym typeface="Poppins"/>
              </a:rPr>
              <a:t>B</a:t>
            </a:r>
            <a:r>
              <a:rPr lang="en-US" sz="3032" spc="-60">
                <a:solidFill>
                  <a:srgbClr val="051D40"/>
                </a:solidFill>
                <a:latin typeface="Poppins"/>
                <a:ea typeface="Poppins"/>
                <a:cs typeface="Poppins"/>
                <a:sym typeface="Poppins"/>
              </a:rPr>
              <a:t>uttons big enough to tap easily.</a:t>
            </a:r>
          </a:p>
          <a:p>
            <a:pPr algn="l">
              <a:lnSpc>
                <a:spcPts val="4244"/>
              </a:lnSpc>
            </a:pPr>
            <a:r>
              <a:rPr lang="en-US" sz="3032" spc="-60">
                <a:solidFill>
                  <a:srgbClr val="051D40"/>
                </a:solidFill>
                <a:latin typeface="Poppins"/>
                <a:ea typeface="Poppins"/>
                <a:cs typeface="Poppins"/>
                <a:sym typeface="Poppins"/>
              </a:rPr>
              <a:t>Screen reader compatibility (VoiceOver, TalkBack).</a:t>
            </a:r>
          </a:p>
          <a:p>
            <a:pPr algn="l">
              <a:lnSpc>
                <a:spcPts val="4244"/>
              </a:lnSpc>
            </a:pPr>
            <a:r>
              <a:rPr lang="en-US" sz="3032" spc="-60">
                <a:solidFill>
                  <a:srgbClr val="051D40"/>
                </a:solidFill>
                <a:latin typeface="Poppins"/>
                <a:ea typeface="Poppins"/>
                <a:cs typeface="Poppins"/>
                <a:sym typeface="Poppins"/>
              </a:rPr>
              <a:t>Dynamic content (like pop-ups) announced to screen readers.</a:t>
            </a:r>
          </a:p>
          <a:p>
            <a:pPr algn="l">
              <a:lnSpc>
                <a:spcPts val="4244"/>
              </a:lnSpc>
            </a:pPr>
            <a:r>
              <a:rPr lang="en-US" b="true" sz="3032" spc="-60">
                <a:solidFill>
                  <a:srgbClr val="051D40"/>
                </a:solidFill>
                <a:latin typeface="Poppins Bold"/>
                <a:ea typeface="Poppins Bold"/>
                <a:cs typeface="Poppins Bold"/>
                <a:sym typeface="Poppins Bold"/>
              </a:rPr>
              <a:t>La</a:t>
            </a:r>
            <a:r>
              <a:rPr lang="en-US" b="true" sz="3032" spc="-60">
                <a:solidFill>
                  <a:srgbClr val="051D40"/>
                </a:solidFill>
                <a:latin typeface="Poppins Bold"/>
                <a:ea typeface="Poppins Bold"/>
                <a:cs typeface="Poppins Bold"/>
                <a:sym typeface="Poppins Bold"/>
              </a:rPr>
              <a:t>nguage &amp; Readability</a:t>
            </a:r>
          </a:p>
          <a:p>
            <a:pPr algn="l">
              <a:lnSpc>
                <a:spcPts val="4244"/>
              </a:lnSpc>
            </a:pPr>
            <a:r>
              <a:rPr lang="en-US" sz="3032" spc="-60">
                <a:solidFill>
                  <a:srgbClr val="051D40"/>
                </a:solidFill>
                <a:latin typeface="Poppins"/>
                <a:ea typeface="Poppins"/>
                <a:cs typeface="Poppins"/>
                <a:sym typeface="Poppins"/>
              </a:rPr>
              <a:t>Set the page language in the code (so screen readers know what voice to use).</a:t>
            </a:r>
          </a:p>
          <a:p>
            <a:pPr algn="l">
              <a:lnSpc>
                <a:spcPts val="4244"/>
              </a:lnSpc>
            </a:pPr>
            <a:r>
              <a:rPr lang="en-US" sz="3032" spc="-60">
                <a:solidFill>
                  <a:srgbClr val="051D40"/>
                </a:solidFill>
                <a:latin typeface="Poppins"/>
                <a:ea typeface="Poppins"/>
                <a:cs typeface="Poppins"/>
                <a:sym typeface="Poppins"/>
              </a:rPr>
              <a:t>Use plain, clear language whenever possible.</a:t>
            </a:r>
          </a:p>
          <a:p>
            <a:pPr algn="l">
              <a:lnSpc>
                <a:spcPts val="4244"/>
              </a:lnSpc>
            </a:pPr>
            <a:r>
              <a:rPr lang="en-US" b="true" sz="3032" spc="-60">
                <a:solidFill>
                  <a:srgbClr val="051D40"/>
                </a:solidFill>
                <a:latin typeface="Poppins Bold"/>
                <a:ea typeface="Poppins Bold"/>
                <a:cs typeface="Poppins Bold"/>
                <a:sym typeface="Poppins Bold"/>
              </a:rPr>
              <a:t>Timing</a:t>
            </a:r>
          </a:p>
          <a:p>
            <a:pPr algn="l">
              <a:lnSpc>
                <a:spcPts val="4244"/>
              </a:lnSpc>
            </a:pPr>
            <a:r>
              <a:rPr lang="en-US" sz="3032" spc="-60">
                <a:solidFill>
                  <a:srgbClr val="051D40"/>
                </a:solidFill>
                <a:latin typeface="Poppins"/>
                <a:ea typeface="Poppins"/>
                <a:cs typeface="Poppins"/>
                <a:sym typeface="Poppins"/>
              </a:rPr>
              <a:t>If </a:t>
            </a:r>
            <a:r>
              <a:rPr lang="en-US" sz="3032" spc="-60">
                <a:solidFill>
                  <a:srgbClr val="051D40"/>
                </a:solidFill>
                <a:latin typeface="Poppins"/>
                <a:ea typeface="Poppins"/>
                <a:cs typeface="Poppins"/>
                <a:sym typeface="Poppins"/>
              </a:rPr>
              <a:t>something is time-limited (like an online form), provide a way to request more time.</a:t>
            </a:r>
          </a:p>
          <a:p>
            <a:pPr algn="l">
              <a:lnSpc>
                <a:spcPts val="4244"/>
              </a:lnSpc>
            </a:pP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145DA0"/>
        </a:solidFill>
      </p:bgPr>
    </p:bg>
    <p:spTree>
      <p:nvGrpSpPr>
        <p:cNvPr id="1" name=""/>
        <p:cNvGrpSpPr/>
        <p:nvPr/>
      </p:nvGrpSpPr>
      <p:grpSpPr>
        <a:xfrm>
          <a:off x="0" y="0"/>
          <a:ext cx="0" cy="0"/>
          <a:chOff x="0" y="0"/>
          <a:chExt cx="0" cy="0"/>
        </a:xfrm>
      </p:grpSpPr>
      <p:grpSp>
        <p:nvGrpSpPr>
          <p:cNvPr name="Group 2" id="2"/>
          <p:cNvGrpSpPr/>
          <p:nvPr/>
        </p:nvGrpSpPr>
        <p:grpSpPr>
          <a:xfrm rot="0">
            <a:off x="15573718" y="7940477"/>
            <a:ext cx="4693046" cy="4693046"/>
            <a:chOff x="0" y="0"/>
            <a:chExt cx="812800" cy="812800"/>
          </a:xfrm>
        </p:grpSpPr>
        <p:sp>
          <p:nvSpPr>
            <p:cNvPr name="Freeform 3" id="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952500" cap="sq">
              <a:solidFill>
                <a:srgbClr val="FFFFFF">
                  <a:alpha val="15686"/>
                </a:srgbClr>
              </a:solidFill>
              <a:prstDash val="solid"/>
              <a:miter/>
            </a:ln>
          </p:spPr>
        </p:sp>
        <p:sp>
          <p:nvSpPr>
            <p:cNvPr name="TextBox 4" id="4"/>
            <p:cNvSpPr txBox="true"/>
            <p:nvPr/>
          </p:nvSpPr>
          <p:spPr>
            <a:xfrm>
              <a:off x="76200" y="38100"/>
              <a:ext cx="660400" cy="698500"/>
            </a:xfrm>
            <a:prstGeom prst="rect">
              <a:avLst/>
            </a:prstGeom>
          </p:spPr>
          <p:txBody>
            <a:bodyPr anchor="ctr" rtlCol="false" tIns="50800" lIns="50800" bIns="50800" rIns="50800"/>
            <a:lstStyle/>
            <a:p>
              <a:pPr algn="ctr">
                <a:lnSpc>
                  <a:spcPts val="2659"/>
                </a:lnSpc>
                <a:spcBef>
                  <a:spcPct val="0"/>
                </a:spcBef>
              </a:pPr>
            </a:p>
          </p:txBody>
        </p:sp>
      </p:grpSp>
      <p:sp>
        <p:nvSpPr>
          <p:cNvPr name="TextBox 5" id="5"/>
          <p:cNvSpPr txBox="true"/>
          <p:nvPr/>
        </p:nvSpPr>
        <p:spPr>
          <a:xfrm rot="0">
            <a:off x="1270420" y="664099"/>
            <a:ext cx="9516696" cy="1028568"/>
          </a:xfrm>
          <a:prstGeom prst="rect">
            <a:avLst/>
          </a:prstGeom>
        </p:spPr>
        <p:txBody>
          <a:bodyPr anchor="t" rtlCol="false" tIns="0" lIns="0" bIns="0" rIns="0">
            <a:spAutoFit/>
          </a:bodyPr>
          <a:lstStyle/>
          <a:p>
            <a:pPr algn="l">
              <a:lnSpc>
                <a:spcPts val="8407"/>
              </a:lnSpc>
              <a:spcBef>
                <a:spcPct val="0"/>
              </a:spcBef>
            </a:pPr>
            <a:r>
              <a:rPr lang="en-US" b="true" sz="6005">
                <a:solidFill>
                  <a:srgbClr val="FDFDFD"/>
                </a:solidFill>
                <a:latin typeface="Montserrat Bold"/>
                <a:ea typeface="Montserrat Bold"/>
                <a:cs typeface="Montserrat Bold"/>
                <a:sym typeface="Montserrat Bold"/>
              </a:rPr>
              <a:t>Scope &amp; Coverage</a:t>
            </a:r>
          </a:p>
        </p:txBody>
      </p:sp>
      <p:sp>
        <p:nvSpPr>
          <p:cNvPr name="TextBox 6" id="6"/>
          <p:cNvSpPr txBox="true"/>
          <p:nvPr/>
        </p:nvSpPr>
        <p:spPr>
          <a:xfrm rot="0">
            <a:off x="1270420" y="1749817"/>
            <a:ext cx="14129542" cy="3482009"/>
          </a:xfrm>
          <a:prstGeom prst="rect">
            <a:avLst/>
          </a:prstGeom>
        </p:spPr>
        <p:txBody>
          <a:bodyPr anchor="t" rtlCol="false" tIns="0" lIns="0" bIns="0" rIns="0">
            <a:spAutoFit/>
          </a:bodyPr>
          <a:lstStyle/>
          <a:p>
            <a:pPr algn="l">
              <a:lnSpc>
                <a:spcPts val="5478"/>
              </a:lnSpc>
            </a:pPr>
            <a:r>
              <a:rPr lang="en-US" sz="3913" spc="-78">
                <a:solidFill>
                  <a:srgbClr val="FDFDFD"/>
                </a:solidFill>
                <a:latin typeface="Poppins"/>
                <a:ea typeface="Poppins"/>
                <a:cs typeface="Poppins"/>
                <a:sym typeface="Poppins"/>
              </a:rPr>
              <a:t>C</a:t>
            </a:r>
            <a:r>
              <a:rPr lang="en-US" sz="3913" spc="-78" strike="noStrike" u="none">
                <a:solidFill>
                  <a:srgbClr val="FDFDFD"/>
                </a:solidFill>
                <a:latin typeface="Poppins"/>
                <a:ea typeface="Poppins"/>
                <a:cs typeface="Poppins"/>
                <a:sym typeface="Poppins"/>
              </a:rPr>
              <a:t>overs:</a:t>
            </a:r>
          </a:p>
          <a:p>
            <a:pPr algn="l" marL="844819" indent="-422410" lvl="1">
              <a:lnSpc>
                <a:spcPts val="5478"/>
              </a:lnSpc>
              <a:buFont typeface="Arial"/>
              <a:buChar char="•"/>
            </a:pPr>
            <a:r>
              <a:rPr lang="en-US" sz="3913" spc="-78" strike="noStrike" u="none">
                <a:solidFill>
                  <a:srgbClr val="FDFDFD"/>
                </a:solidFill>
                <a:latin typeface="Poppins"/>
                <a:ea typeface="Poppins"/>
                <a:cs typeface="Poppins"/>
                <a:sym typeface="Poppins"/>
              </a:rPr>
              <a:t>All public-facing web content</a:t>
            </a:r>
          </a:p>
          <a:p>
            <a:pPr algn="l" marL="844819" indent="-422410" lvl="1">
              <a:lnSpc>
                <a:spcPts val="5478"/>
              </a:lnSpc>
              <a:buFont typeface="Arial"/>
              <a:buChar char="•"/>
            </a:pPr>
            <a:r>
              <a:rPr lang="en-US" sz="3913" spc="-78" strike="noStrike" u="none">
                <a:solidFill>
                  <a:srgbClr val="FDFDFD"/>
                </a:solidFill>
                <a:latin typeface="Poppins"/>
                <a:ea typeface="Poppins"/>
                <a:cs typeface="Poppins"/>
                <a:sym typeface="Poppins"/>
              </a:rPr>
              <a:t>Mobile apps</a:t>
            </a:r>
          </a:p>
          <a:p>
            <a:pPr algn="l" marL="844819" indent="-422410" lvl="1">
              <a:lnSpc>
                <a:spcPts val="5478"/>
              </a:lnSpc>
              <a:buFont typeface="Arial"/>
              <a:buChar char="•"/>
            </a:pPr>
            <a:r>
              <a:rPr lang="en-US" sz="3913" spc="-78" strike="noStrike" u="none">
                <a:solidFill>
                  <a:srgbClr val="FDFDFD"/>
                </a:solidFill>
                <a:latin typeface="Poppins"/>
                <a:ea typeface="Poppins"/>
                <a:cs typeface="Poppins"/>
                <a:sym typeface="Poppins"/>
              </a:rPr>
              <a:t>Vendor/contractor platforms that deliver your services</a:t>
            </a:r>
          </a:p>
          <a:p>
            <a:pPr algn="l">
              <a:lnSpc>
                <a:spcPts val="5478"/>
              </a:lnSpc>
            </a:pPr>
          </a:p>
        </p:txBody>
      </p:sp>
      <p:grpSp>
        <p:nvGrpSpPr>
          <p:cNvPr name="Group 7" id="7"/>
          <p:cNvGrpSpPr/>
          <p:nvPr/>
        </p:nvGrpSpPr>
        <p:grpSpPr>
          <a:xfrm rot="0">
            <a:off x="795379" y="4981639"/>
            <a:ext cx="16697241" cy="3120076"/>
            <a:chOff x="0" y="0"/>
            <a:chExt cx="22262989" cy="4160102"/>
          </a:xfrm>
        </p:grpSpPr>
        <p:grpSp>
          <p:nvGrpSpPr>
            <p:cNvPr name="Group 8" id="8"/>
            <p:cNvGrpSpPr/>
            <p:nvPr/>
          </p:nvGrpSpPr>
          <p:grpSpPr>
            <a:xfrm rot="0">
              <a:off x="0" y="0"/>
              <a:ext cx="22262989" cy="4160102"/>
              <a:chOff x="0" y="0"/>
              <a:chExt cx="4397627" cy="821748"/>
            </a:xfrm>
          </p:grpSpPr>
          <p:sp>
            <p:nvSpPr>
              <p:cNvPr name="Freeform 9" id="9"/>
              <p:cNvSpPr/>
              <p:nvPr/>
            </p:nvSpPr>
            <p:spPr>
              <a:xfrm flipH="false" flipV="false" rot="0">
                <a:off x="0" y="0"/>
                <a:ext cx="4397627" cy="821748"/>
              </a:xfrm>
              <a:custGeom>
                <a:avLst/>
                <a:gdLst/>
                <a:ahLst/>
                <a:cxnLst/>
                <a:rect r="r" b="b" t="t" l="l"/>
                <a:pathLst>
                  <a:path h="821748" w="4397627">
                    <a:moveTo>
                      <a:pt x="7882" y="0"/>
                    </a:moveTo>
                    <a:lnTo>
                      <a:pt x="4389745" y="0"/>
                    </a:lnTo>
                    <a:cubicBezTo>
                      <a:pt x="4394098" y="0"/>
                      <a:pt x="4397627" y="3529"/>
                      <a:pt x="4397627" y="7882"/>
                    </a:cubicBezTo>
                    <a:lnTo>
                      <a:pt x="4397627" y="813866"/>
                    </a:lnTo>
                    <a:cubicBezTo>
                      <a:pt x="4397627" y="815957"/>
                      <a:pt x="4396797" y="817962"/>
                      <a:pt x="4395319" y="819440"/>
                    </a:cubicBezTo>
                    <a:cubicBezTo>
                      <a:pt x="4393840" y="820918"/>
                      <a:pt x="4391835" y="821748"/>
                      <a:pt x="4389745" y="821748"/>
                    </a:cubicBezTo>
                    <a:lnTo>
                      <a:pt x="7882" y="821748"/>
                    </a:lnTo>
                    <a:cubicBezTo>
                      <a:pt x="5792" y="821748"/>
                      <a:pt x="3787" y="820918"/>
                      <a:pt x="2309" y="819440"/>
                    </a:cubicBezTo>
                    <a:cubicBezTo>
                      <a:pt x="830" y="817962"/>
                      <a:pt x="0" y="815957"/>
                      <a:pt x="0" y="813866"/>
                    </a:cubicBezTo>
                    <a:lnTo>
                      <a:pt x="0" y="7882"/>
                    </a:lnTo>
                    <a:cubicBezTo>
                      <a:pt x="0" y="3529"/>
                      <a:pt x="3529" y="0"/>
                      <a:pt x="7882" y="0"/>
                    </a:cubicBezTo>
                    <a:close/>
                  </a:path>
                </a:pathLst>
              </a:custGeom>
              <a:solidFill>
                <a:srgbClr val="FDFDFD"/>
              </a:solidFill>
            </p:spPr>
          </p:sp>
          <p:sp>
            <p:nvSpPr>
              <p:cNvPr name="TextBox 10" id="10"/>
              <p:cNvSpPr txBox="true"/>
              <p:nvPr/>
            </p:nvSpPr>
            <p:spPr>
              <a:xfrm>
                <a:off x="0" y="-38100"/>
                <a:ext cx="4397627" cy="859848"/>
              </a:xfrm>
              <a:prstGeom prst="rect">
                <a:avLst/>
              </a:prstGeom>
            </p:spPr>
            <p:txBody>
              <a:bodyPr anchor="ctr" rtlCol="false" tIns="50800" lIns="50800" bIns="50800" rIns="50800"/>
              <a:lstStyle/>
              <a:p>
                <a:pPr algn="ctr">
                  <a:lnSpc>
                    <a:spcPts val="2659"/>
                  </a:lnSpc>
                </a:pPr>
              </a:p>
            </p:txBody>
          </p:sp>
        </p:grpSp>
        <p:sp>
          <p:nvSpPr>
            <p:cNvPr name="Freeform 11" id="11"/>
            <p:cNvSpPr/>
            <p:nvPr/>
          </p:nvSpPr>
          <p:spPr>
            <a:xfrm flipH="false" flipV="false" rot="0">
              <a:off x="322294" y="424955"/>
              <a:ext cx="21940695" cy="3318530"/>
            </a:xfrm>
            <a:custGeom>
              <a:avLst/>
              <a:gdLst/>
              <a:ahLst/>
              <a:cxnLst/>
              <a:rect r="r" b="b" t="t" l="l"/>
              <a:pathLst>
                <a:path h="3318530" w="21940695">
                  <a:moveTo>
                    <a:pt x="0" y="0"/>
                  </a:moveTo>
                  <a:lnTo>
                    <a:pt x="21940695" y="0"/>
                  </a:lnTo>
                  <a:lnTo>
                    <a:pt x="21940695" y="3318530"/>
                  </a:lnTo>
                  <a:lnTo>
                    <a:pt x="0" y="331853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12" id="12"/>
            <p:cNvSpPr txBox="true"/>
            <p:nvPr/>
          </p:nvSpPr>
          <p:spPr>
            <a:xfrm rot="0">
              <a:off x="1289726" y="1330221"/>
              <a:ext cx="4291780" cy="1191894"/>
            </a:xfrm>
            <a:prstGeom prst="rect">
              <a:avLst/>
            </a:prstGeom>
          </p:spPr>
          <p:txBody>
            <a:bodyPr anchor="t" rtlCol="false" tIns="0" lIns="0" bIns="0" rIns="0">
              <a:spAutoFit/>
            </a:bodyPr>
            <a:lstStyle/>
            <a:p>
              <a:pPr algn="ctr">
                <a:lnSpc>
                  <a:spcPts val="7560"/>
                </a:lnSpc>
                <a:spcBef>
                  <a:spcPct val="0"/>
                </a:spcBef>
              </a:pPr>
              <a:r>
                <a:rPr lang="en-US" b="true" sz="5400">
                  <a:solidFill>
                    <a:srgbClr val="000000"/>
                  </a:solidFill>
                  <a:latin typeface="Montserrat Bold"/>
                  <a:ea typeface="Montserrat Bold"/>
                  <a:cs typeface="Montserrat Bold"/>
                  <a:sym typeface="Montserrat Bold"/>
                </a:rPr>
                <a:t>You</a:t>
              </a:r>
            </a:p>
          </p:txBody>
        </p:sp>
        <p:sp>
          <p:nvSpPr>
            <p:cNvPr name="TextBox 13" id="13"/>
            <p:cNvSpPr txBox="true"/>
            <p:nvPr/>
          </p:nvSpPr>
          <p:spPr>
            <a:xfrm rot="0">
              <a:off x="6334408" y="1211730"/>
              <a:ext cx="4958233" cy="1705103"/>
            </a:xfrm>
            <a:prstGeom prst="rect">
              <a:avLst/>
            </a:prstGeom>
          </p:spPr>
          <p:txBody>
            <a:bodyPr anchor="t" rtlCol="false" tIns="0" lIns="0" bIns="0" rIns="0">
              <a:spAutoFit/>
            </a:bodyPr>
            <a:lstStyle/>
            <a:p>
              <a:pPr algn="ctr">
                <a:lnSpc>
                  <a:spcPts val="4698"/>
                </a:lnSpc>
              </a:pPr>
              <a:r>
                <a:rPr lang="en-US" b="true" sz="5400">
                  <a:solidFill>
                    <a:srgbClr val="000000"/>
                  </a:solidFill>
                  <a:latin typeface="Montserrat Bold"/>
                  <a:ea typeface="Montserrat Bold"/>
                  <a:cs typeface="Montserrat Bold"/>
                  <a:sym typeface="Montserrat Bold"/>
                </a:rPr>
                <a:t>Your Website</a:t>
              </a:r>
            </a:p>
          </p:txBody>
        </p:sp>
        <p:sp>
          <p:nvSpPr>
            <p:cNvPr name="TextBox 14" id="14"/>
            <p:cNvSpPr txBox="true"/>
            <p:nvPr/>
          </p:nvSpPr>
          <p:spPr>
            <a:xfrm rot="0">
              <a:off x="11804740" y="818030"/>
              <a:ext cx="4958233" cy="2492503"/>
            </a:xfrm>
            <a:prstGeom prst="rect">
              <a:avLst/>
            </a:prstGeom>
          </p:spPr>
          <p:txBody>
            <a:bodyPr anchor="t" rtlCol="false" tIns="0" lIns="0" bIns="0" rIns="0">
              <a:spAutoFit/>
            </a:bodyPr>
            <a:lstStyle/>
            <a:p>
              <a:pPr algn="ctr">
                <a:lnSpc>
                  <a:spcPts val="4698"/>
                </a:lnSpc>
              </a:pPr>
              <a:r>
                <a:rPr lang="en-US" b="true" sz="5400">
                  <a:solidFill>
                    <a:srgbClr val="000000"/>
                  </a:solidFill>
                  <a:latin typeface="Montserrat Bold"/>
                  <a:ea typeface="Montserrat Bold"/>
                  <a:cs typeface="Montserrat Bold"/>
                  <a:sym typeface="Montserrat Bold"/>
                </a:rPr>
                <a:t>Your Mobile App</a:t>
              </a:r>
            </a:p>
          </p:txBody>
        </p:sp>
        <p:sp>
          <p:nvSpPr>
            <p:cNvPr name="TextBox 15" id="15"/>
            <p:cNvSpPr txBox="true"/>
            <p:nvPr/>
          </p:nvSpPr>
          <p:spPr>
            <a:xfrm rot="0">
              <a:off x="16682567" y="942168"/>
              <a:ext cx="4958233" cy="2492503"/>
            </a:xfrm>
            <a:prstGeom prst="rect">
              <a:avLst/>
            </a:prstGeom>
          </p:spPr>
          <p:txBody>
            <a:bodyPr anchor="t" rtlCol="false" tIns="0" lIns="0" bIns="0" rIns="0">
              <a:spAutoFit/>
            </a:bodyPr>
            <a:lstStyle/>
            <a:p>
              <a:pPr algn="ctr">
                <a:lnSpc>
                  <a:spcPts val="4698"/>
                </a:lnSpc>
              </a:pPr>
              <a:r>
                <a:rPr lang="en-US" b="true" sz="5400">
                  <a:solidFill>
                    <a:srgbClr val="000000"/>
                  </a:solidFill>
                  <a:latin typeface="Montserrat Bold"/>
                  <a:ea typeface="Montserrat Bold"/>
                  <a:cs typeface="Montserrat Bold"/>
                  <a:sym typeface="Montserrat Bold"/>
                </a:rPr>
                <a:t>Third-Party Vendors</a:t>
              </a:r>
            </a:p>
          </p:txBody>
        </p:sp>
      </p:gr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FDFDFD"/>
        </a:solidFill>
      </p:bgPr>
    </p:bg>
    <p:spTree>
      <p:nvGrpSpPr>
        <p:cNvPr id="1" name=""/>
        <p:cNvGrpSpPr/>
        <p:nvPr/>
      </p:nvGrpSpPr>
      <p:grpSpPr>
        <a:xfrm>
          <a:off x="0" y="0"/>
          <a:ext cx="0" cy="0"/>
          <a:chOff x="0" y="0"/>
          <a:chExt cx="0" cy="0"/>
        </a:xfrm>
      </p:grpSpPr>
      <p:grpSp>
        <p:nvGrpSpPr>
          <p:cNvPr name="Group 2" id="2"/>
          <p:cNvGrpSpPr/>
          <p:nvPr/>
        </p:nvGrpSpPr>
        <p:grpSpPr>
          <a:xfrm rot="0">
            <a:off x="13266830" y="0"/>
            <a:ext cx="5021170" cy="10287000"/>
            <a:chOff x="0" y="0"/>
            <a:chExt cx="1322448" cy="2709333"/>
          </a:xfrm>
        </p:grpSpPr>
        <p:sp>
          <p:nvSpPr>
            <p:cNvPr name="Freeform 3" id="3"/>
            <p:cNvSpPr/>
            <p:nvPr/>
          </p:nvSpPr>
          <p:spPr>
            <a:xfrm flipH="false" flipV="false" rot="0">
              <a:off x="0" y="0"/>
              <a:ext cx="1322448" cy="2709333"/>
            </a:xfrm>
            <a:custGeom>
              <a:avLst/>
              <a:gdLst/>
              <a:ahLst/>
              <a:cxnLst/>
              <a:rect r="r" b="b" t="t" l="l"/>
              <a:pathLst>
                <a:path h="2709333" w="1322448">
                  <a:moveTo>
                    <a:pt x="0" y="0"/>
                  </a:moveTo>
                  <a:lnTo>
                    <a:pt x="1322448" y="0"/>
                  </a:lnTo>
                  <a:lnTo>
                    <a:pt x="1322448" y="2709333"/>
                  </a:lnTo>
                  <a:lnTo>
                    <a:pt x="0" y="2709333"/>
                  </a:lnTo>
                  <a:close/>
                </a:path>
              </a:pathLst>
            </a:custGeom>
            <a:solidFill>
              <a:srgbClr val="051D40"/>
            </a:solidFill>
          </p:spPr>
        </p:sp>
        <p:sp>
          <p:nvSpPr>
            <p:cNvPr name="TextBox 4" id="4"/>
            <p:cNvSpPr txBox="true"/>
            <p:nvPr/>
          </p:nvSpPr>
          <p:spPr>
            <a:xfrm>
              <a:off x="0" y="-38100"/>
              <a:ext cx="1322448" cy="2747433"/>
            </a:xfrm>
            <a:prstGeom prst="rect">
              <a:avLst/>
            </a:prstGeom>
          </p:spPr>
          <p:txBody>
            <a:bodyPr anchor="ctr" rtlCol="false" tIns="50800" lIns="50800" bIns="50800" rIns="50800"/>
            <a:lstStyle/>
            <a:p>
              <a:pPr algn="ctr">
                <a:lnSpc>
                  <a:spcPts val="2659"/>
                </a:lnSpc>
              </a:pPr>
            </a:p>
          </p:txBody>
        </p:sp>
      </p:grpSp>
      <p:sp>
        <p:nvSpPr>
          <p:cNvPr name="TextBox 5" id="5"/>
          <p:cNvSpPr txBox="true"/>
          <p:nvPr/>
        </p:nvSpPr>
        <p:spPr>
          <a:xfrm rot="0">
            <a:off x="1609132" y="1222804"/>
            <a:ext cx="9986360" cy="877569"/>
          </a:xfrm>
          <a:prstGeom prst="rect">
            <a:avLst/>
          </a:prstGeom>
        </p:spPr>
        <p:txBody>
          <a:bodyPr anchor="t" rtlCol="false" tIns="0" lIns="0" bIns="0" rIns="0">
            <a:spAutoFit/>
          </a:bodyPr>
          <a:lstStyle/>
          <a:p>
            <a:pPr algn="l" marL="0" indent="0" lvl="0">
              <a:lnSpc>
                <a:spcPts val="7280"/>
              </a:lnSpc>
              <a:spcBef>
                <a:spcPct val="0"/>
              </a:spcBef>
            </a:pPr>
            <a:r>
              <a:rPr lang="en-US" b="true" sz="5200">
                <a:solidFill>
                  <a:srgbClr val="051D40"/>
                </a:solidFill>
                <a:latin typeface="Montserrat Bold"/>
                <a:ea typeface="Montserrat Bold"/>
                <a:cs typeface="Montserrat Bold"/>
                <a:sym typeface="Montserrat Bold"/>
              </a:rPr>
              <a:t>Excepti</a:t>
            </a:r>
            <a:r>
              <a:rPr lang="en-US" b="true" sz="5200" strike="noStrike" u="none">
                <a:solidFill>
                  <a:srgbClr val="051D40"/>
                </a:solidFill>
                <a:latin typeface="Montserrat Bold"/>
                <a:ea typeface="Montserrat Bold"/>
                <a:cs typeface="Montserrat Bold"/>
                <a:sym typeface="Montserrat Bold"/>
              </a:rPr>
              <a:t>ons &amp; Special Rules</a:t>
            </a:r>
          </a:p>
        </p:txBody>
      </p:sp>
      <p:grpSp>
        <p:nvGrpSpPr>
          <p:cNvPr name="Group 6" id="6"/>
          <p:cNvGrpSpPr/>
          <p:nvPr/>
        </p:nvGrpSpPr>
        <p:grpSpPr>
          <a:xfrm rot="0">
            <a:off x="-1595820" y="-1782102"/>
            <a:ext cx="3564204" cy="3564204"/>
            <a:chOff x="0" y="0"/>
            <a:chExt cx="812800" cy="812800"/>
          </a:xfrm>
        </p:grpSpPr>
        <p:sp>
          <p:nvSpPr>
            <p:cNvPr name="Freeform 7" id="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952500" cap="sq">
              <a:solidFill>
                <a:srgbClr val="051D40">
                  <a:alpha val="15686"/>
                </a:srgbClr>
              </a:solidFill>
              <a:prstDash val="solid"/>
              <a:miter/>
            </a:ln>
          </p:spPr>
        </p:sp>
        <p:sp>
          <p:nvSpPr>
            <p:cNvPr name="TextBox 8" id="8"/>
            <p:cNvSpPr txBox="true"/>
            <p:nvPr/>
          </p:nvSpPr>
          <p:spPr>
            <a:xfrm>
              <a:off x="76200" y="38100"/>
              <a:ext cx="660400" cy="698500"/>
            </a:xfrm>
            <a:prstGeom prst="rect">
              <a:avLst/>
            </a:prstGeom>
          </p:spPr>
          <p:txBody>
            <a:bodyPr anchor="ctr" rtlCol="false" tIns="50800" lIns="50800" bIns="50800" rIns="50800"/>
            <a:lstStyle/>
            <a:p>
              <a:pPr algn="ctr">
                <a:lnSpc>
                  <a:spcPts val="2659"/>
                </a:lnSpc>
                <a:spcBef>
                  <a:spcPct val="0"/>
                </a:spcBef>
              </a:pPr>
            </a:p>
          </p:txBody>
        </p:sp>
      </p:grpSp>
      <p:sp>
        <p:nvSpPr>
          <p:cNvPr name="TextBox 9" id="9"/>
          <p:cNvSpPr txBox="true"/>
          <p:nvPr/>
        </p:nvSpPr>
        <p:spPr>
          <a:xfrm rot="0">
            <a:off x="1609132" y="2090274"/>
            <a:ext cx="8038994" cy="7459193"/>
          </a:xfrm>
          <a:prstGeom prst="rect">
            <a:avLst/>
          </a:prstGeom>
        </p:spPr>
        <p:txBody>
          <a:bodyPr anchor="t" rtlCol="false" tIns="0" lIns="0" bIns="0" rIns="0">
            <a:spAutoFit/>
          </a:bodyPr>
          <a:lstStyle/>
          <a:p>
            <a:pPr algn="l" marL="0" indent="0" lvl="0">
              <a:lnSpc>
                <a:spcPts val="4383"/>
              </a:lnSpc>
              <a:spcBef>
                <a:spcPct val="0"/>
              </a:spcBef>
            </a:pPr>
            <a:r>
              <a:rPr lang="en-US" sz="3130" spc="-62">
                <a:solidFill>
                  <a:srgbClr val="051D40"/>
                </a:solidFill>
                <a:latin typeface="Poppins"/>
                <a:ea typeface="Poppins"/>
                <a:cs typeface="Poppins"/>
                <a:sym typeface="Poppins"/>
              </a:rPr>
              <a:t>Exc</a:t>
            </a:r>
            <a:r>
              <a:rPr lang="en-US" sz="3130" spc="-62" strike="noStrike" u="none">
                <a:solidFill>
                  <a:srgbClr val="051D40"/>
                </a:solidFill>
                <a:latin typeface="Poppins"/>
                <a:ea typeface="Poppins"/>
                <a:cs typeface="Poppins"/>
                <a:sym typeface="Poppins"/>
              </a:rPr>
              <a:t>eptions may apply when compliance causes fundamental alteration or undue burden.</a:t>
            </a:r>
          </a:p>
          <a:p>
            <a:pPr algn="l" marL="0" indent="0" lvl="0">
              <a:lnSpc>
                <a:spcPts val="4383"/>
              </a:lnSpc>
              <a:spcBef>
                <a:spcPct val="0"/>
              </a:spcBef>
            </a:pPr>
          </a:p>
          <a:p>
            <a:pPr algn="l" marL="0" indent="0" lvl="0">
              <a:lnSpc>
                <a:spcPts val="4383"/>
              </a:lnSpc>
              <a:spcBef>
                <a:spcPct val="0"/>
              </a:spcBef>
            </a:pPr>
            <a:r>
              <a:rPr lang="en-US" sz="3130" spc="-62" strike="noStrike" u="none">
                <a:solidFill>
                  <a:srgbClr val="051D40"/>
                </a:solidFill>
                <a:latin typeface="Poppins"/>
                <a:ea typeface="Poppins"/>
                <a:cs typeface="Poppins"/>
                <a:sym typeface="Poppins"/>
              </a:rPr>
              <a:t>Exemptions include:</a:t>
            </a:r>
          </a:p>
          <a:p>
            <a:pPr algn="l" marL="675974" indent="-337987" lvl="1">
              <a:lnSpc>
                <a:spcPts val="4383"/>
              </a:lnSpc>
              <a:spcBef>
                <a:spcPct val="0"/>
              </a:spcBef>
              <a:buFont typeface="Arial"/>
              <a:buChar char="•"/>
            </a:pPr>
            <a:r>
              <a:rPr lang="en-US" sz="3130" spc="-62" strike="noStrike" u="none">
                <a:solidFill>
                  <a:srgbClr val="051D40"/>
                </a:solidFill>
                <a:latin typeface="Poppins"/>
                <a:ea typeface="Poppins"/>
                <a:cs typeface="Poppins"/>
                <a:sym typeface="Poppins"/>
              </a:rPr>
              <a:t>Archived web pages</a:t>
            </a:r>
          </a:p>
          <a:p>
            <a:pPr algn="l" marL="675974" indent="-337987" lvl="1">
              <a:lnSpc>
                <a:spcPts val="4383"/>
              </a:lnSpc>
              <a:spcBef>
                <a:spcPct val="0"/>
              </a:spcBef>
              <a:buFont typeface="Arial"/>
              <a:buChar char="•"/>
            </a:pPr>
            <a:r>
              <a:rPr lang="en-US" sz="3130" spc="-62" strike="noStrike" u="none">
                <a:solidFill>
                  <a:srgbClr val="051D40"/>
                </a:solidFill>
                <a:latin typeface="Poppins"/>
                <a:ea typeface="Poppins"/>
                <a:cs typeface="Poppins"/>
                <a:sym typeface="Poppins"/>
              </a:rPr>
              <a:t>Preexisting non-web documents (e.g., older PDFs)</a:t>
            </a:r>
          </a:p>
          <a:p>
            <a:pPr algn="l" marL="675974" indent="-337987" lvl="1">
              <a:lnSpc>
                <a:spcPts val="4383"/>
              </a:lnSpc>
              <a:spcBef>
                <a:spcPct val="0"/>
              </a:spcBef>
              <a:buFont typeface="Arial"/>
              <a:buChar char="•"/>
            </a:pPr>
            <a:r>
              <a:rPr lang="en-US" sz="3130" spc="-62" strike="noStrike" u="none">
                <a:solidFill>
                  <a:srgbClr val="051D40"/>
                </a:solidFill>
                <a:latin typeface="Poppins"/>
                <a:ea typeface="Poppins"/>
                <a:cs typeface="Poppins"/>
                <a:sym typeface="Poppins"/>
              </a:rPr>
              <a:t>Password-protected content</a:t>
            </a:r>
          </a:p>
          <a:p>
            <a:pPr algn="l" marL="675974" indent="-337987" lvl="1">
              <a:lnSpc>
                <a:spcPts val="4383"/>
              </a:lnSpc>
              <a:spcBef>
                <a:spcPct val="0"/>
              </a:spcBef>
              <a:buFont typeface="Arial"/>
              <a:buChar char="•"/>
            </a:pPr>
            <a:r>
              <a:rPr lang="en-US" sz="3130" spc="-62" strike="noStrike" u="none">
                <a:solidFill>
                  <a:srgbClr val="051D40"/>
                </a:solidFill>
                <a:latin typeface="Poppins"/>
                <a:ea typeface="Poppins"/>
                <a:cs typeface="Poppins"/>
                <a:sym typeface="Poppins"/>
              </a:rPr>
              <a:t>Uncontracted third-party content</a:t>
            </a:r>
          </a:p>
          <a:p>
            <a:pPr algn="l" marL="675974" indent="-337987" lvl="1">
              <a:lnSpc>
                <a:spcPts val="4383"/>
              </a:lnSpc>
              <a:spcBef>
                <a:spcPct val="0"/>
              </a:spcBef>
              <a:buFont typeface="Arial"/>
              <a:buChar char="•"/>
            </a:pPr>
            <a:r>
              <a:rPr lang="en-US" sz="3130" spc="-62" strike="noStrike" u="none">
                <a:solidFill>
                  <a:srgbClr val="051D40"/>
                </a:solidFill>
                <a:latin typeface="Poppins"/>
                <a:ea typeface="Poppins"/>
                <a:cs typeface="Poppins"/>
                <a:sym typeface="Poppins"/>
              </a:rPr>
              <a:t>Social media posts posted before the rule’s effective date</a:t>
            </a:r>
          </a:p>
          <a:p>
            <a:pPr algn="l" marL="0" indent="0" lvl="0">
              <a:lnSpc>
                <a:spcPts val="3543"/>
              </a:lnSpc>
              <a:spcBef>
                <a:spcPct val="0"/>
              </a:spcBef>
            </a:pPr>
          </a:p>
          <a:p>
            <a:pPr algn="l" marL="0" indent="0" lvl="0">
              <a:lnSpc>
                <a:spcPts val="2843"/>
              </a:lnSpc>
              <a:spcBef>
                <a:spcPct val="0"/>
              </a:spcBef>
            </a:pPr>
          </a:p>
        </p:txBody>
      </p:sp>
      <p:grpSp>
        <p:nvGrpSpPr>
          <p:cNvPr name="Group 10" id="10"/>
          <p:cNvGrpSpPr>
            <a:grpSpLocks noChangeAspect="true"/>
          </p:cNvGrpSpPr>
          <p:nvPr/>
        </p:nvGrpSpPr>
        <p:grpSpPr>
          <a:xfrm rot="0">
            <a:off x="9966307" y="300249"/>
            <a:ext cx="8027935" cy="9598729"/>
            <a:chOff x="0" y="0"/>
            <a:chExt cx="8603361" cy="10286746"/>
          </a:xfrm>
        </p:grpSpPr>
        <p:sp>
          <p:nvSpPr>
            <p:cNvPr name="Freeform 11" id="11"/>
            <p:cNvSpPr/>
            <p:nvPr/>
          </p:nvSpPr>
          <p:spPr>
            <a:xfrm flipH="false" flipV="false" rot="0">
              <a:off x="-2794" y="-128"/>
              <a:ext cx="8606155" cy="10286874"/>
            </a:xfrm>
            <a:custGeom>
              <a:avLst/>
              <a:gdLst/>
              <a:ahLst/>
              <a:cxnLst/>
              <a:rect r="r" b="b" t="t" l="l"/>
              <a:pathLst>
                <a:path h="10286874" w="8606155">
                  <a:moveTo>
                    <a:pt x="8606155" y="10251441"/>
                  </a:moveTo>
                  <a:cubicBezTo>
                    <a:pt x="8606155" y="10284588"/>
                    <a:pt x="8595487" y="10286874"/>
                    <a:pt x="8567674" y="10286874"/>
                  </a:cubicBezTo>
                  <a:cubicBezTo>
                    <a:pt x="5713094" y="10286239"/>
                    <a:pt x="2858643" y="10286239"/>
                    <a:pt x="4064" y="10286239"/>
                  </a:cubicBezTo>
                  <a:cubicBezTo>
                    <a:pt x="0" y="10272396"/>
                    <a:pt x="6350" y="10259823"/>
                    <a:pt x="9271" y="10246996"/>
                  </a:cubicBezTo>
                  <a:cubicBezTo>
                    <a:pt x="134747" y="9685402"/>
                    <a:pt x="260350" y="9123935"/>
                    <a:pt x="386207" y="8562467"/>
                  </a:cubicBezTo>
                  <a:cubicBezTo>
                    <a:pt x="565658" y="7761986"/>
                    <a:pt x="745490" y="6961633"/>
                    <a:pt x="924814" y="6161151"/>
                  </a:cubicBezTo>
                  <a:cubicBezTo>
                    <a:pt x="1146302" y="5172583"/>
                    <a:pt x="1367282" y="4184015"/>
                    <a:pt x="1588643" y="3195574"/>
                  </a:cubicBezTo>
                  <a:cubicBezTo>
                    <a:pt x="1813560" y="2191385"/>
                    <a:pt x="2038604" y="1187323"/>
                    <a:pt x="2264156" y="183261"/>
                  </a:cubicBezTo>
                  <a:cubicBezTo>
                    <a:pt x="2277872" y="122174"/>
                    <a:pt x="2286635" y="59690"/>
                    <a:pt x="2308860" y="635"/>
                  </a:cubicBezTo>
                  <a:cubicBezTo>
                    <a:pt x="4395216" y="635"/>
                    <a:pt x="6481572" y="635"/>
                    <a:pt x="8567928" y="0"/>
                  </a:cubicBezTo>
                  <a:cubicBezTo>
                    <a:pt x="8596249" y="0"/>
                    <a:pt x="8605901" y="3429"/>
                    <a:pt x="8605901" y="35814"/>
                  </a:cubicBezTo>
                  <a:cubicBezTo>
                    <a:pt x="8605139" y="3441066"/>
                    <a:pt x="8605139" y="6846317"/>
                    <a:pt x="8606155" y="10251441"/>
                  </a:cubicBezTo>
                  <a:close/>
                </a:path>
              </a:pathLst>
            </a:custGeom>
            <a:blipFill>
              <a:blip r:embed="rId3"/>
              <a:stretch>
                <a:fillRect l="0" t="0" r="-112564" b="0"/>
              </a:stretch>
            </a:blipFill>
          </p:spPr>
        </p:sp>
      </p:grpSp>
      <p:grpSp>
        <p:nvGrpSpPr>
          <p:cNvPr name="Group 12" id="12"/>
          <p:cNvGrpSpPr/>
          <p:nvPr/>
        </p:nvGrpSpPr>
        <p:grpSpPr>
          <a:xfrm rot="0">
            <a:off x="14700679" y="7074186"/>
            <a:ext cx="5946973" cy="5946973"/>
            <a:chOff x="0" y="0"/>
            <a:chExt cx="812800" cy="812800"/>
          </a:xfrm>
        </p:grpSpPr>
        <p:sp>
          <p:nvSpPr>
            <p:cNvPr name="Freeform 13" id="1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952500" cap="sq">
              <a:solidFill>
                <a:srgbClr val="FFFFFF">
                  <a:alpha val="15686"/>
                </a:srgbClr>
              </a:solidFill>
              <a:prstDash val="solid"/>
              <a:miter/>
            </a:ln>
          </p:spPr>
        </p:sp>
        <p:sp>
          <p:nvSpPr>
            <p:cNvPr name="TextBox 14" id="14"/>
            <p:cNvSpPr txBox="true"/>
            <p:nvPr/>
          </p:nvSpPr>
          <p:spPr>
            <a:xfrm>
              <a:off x="76200" y="38100"/>
              <a:ext cx="660400" cy="698500"/>
            </a:xfrm>
            <a:prstGeom prst="rect">
              <a:avLst/>
            </a:prstGeom>
          </p:spPr>
          <p:txBody>
            <a:bodyPr anchor="ctr" rtlCol="false" tIns="50800" lIns="50800" bIns="50800" rIns="50800"/>
            <a:lstStyle/>
            <a:p>
              <a:pPr algn="ctr">
                <a:lnSpc>
                  <a:spcPts val="2659"/>
                </a:lnSpc>
                <a:spcBef>
                  <a:spcPct val="0"/>
                </a:spcBef>
              </a:pPr>
            </a:p>
          </p:txBody>
        </p:sp>
      </p:grpSp>
      <p:sp>
        <p:nvSpPr>
          <p:cNvPr name="Freeform 15" id="15"/>
          <p:cNvSpPr/>
          <p:nvPr/>
        </p:nvSpPr>
        <p:spPr>
          <a:xfrm flipH="false" flipV="false" rot="0">
            <a:off x="1594175" y="8410948"/>
            <a:ext cx="11402164" cy="711357"/>
          </a:xfrm>
          <a:custGeom>
            <a:avLst/>
            <a:gdLst/>
            <a:ahLst/>
            <a:cxnLst/>
            <a:rect r="r" b="b" t="t" l="l"/>
            <a:pathLst>
              <a:path h="711357" w="11402164">
                <a:moveTo>
                  <a:pt x="0" y="0"/>
                </a:moveTo>
                <a:lnTo>
                  <a:pt x="11402164" y="0"/>
                </a:lnTo>
                <a:lnTo>
                  <a:pt x="11402164" y="711358"/>
                </a:lnTo>
                <a:lnTo>
                  <a:pt x="0" y="711358"/>
                </a:lnTo>
                <a:lnTo>
                  <a:pt x="0" y="0"/>
                </a:lnTo>
                <a:close/>
              </a:path>
            </a:pathLst>
          </a:custGeom>
          <a:blipFill>
            <a:blip r:embed="rId4"/>
            <a:stretch>
              <a:fillRect l="0" t="-216567" r="0" b="0"/>
            </a:stretch>
          </a:blipFill>
        </p:spPr>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145DA0"/>
        </a:solidFill>
      </p:bgPr>
    </p:bg>
    <p:spTree>
      <p:nvGrpSpPr>
        <p:cNvPr id="1" name=""/>
        <p:cNvGrpSpPr/>
        <p:nvPr/>
      </p:nvGrpSpPr>
      <p:grpSpPr>
        <a:xfrm>
          <a:off x="0" y="0"/>
          <a:ext cx="0" cy="0"/>
          <a:chOff x="0" y="0"/>
          <a:chExt cx="0" cy="0"/>
        </a:xfrm>
      </p:grpSpPr>
      <p:sp>
        <p:nvSpPr>
          <p:cNvPr name="Freeform 2" id="2"/>
          <p:cNvSpPr/>
          <p:nvPr/>
        </p:nvSpPr>
        <p:spPr>
          <a:xfrm flipH="false" flipV="false" rot="0">
            <a:off x="14302369" y="-8767"/>
            <a:ext cx="4885727" cy="10295767"/>
          </a:xfrm>
          <a:custGeom>
            <a:avLst/>
            <a:gdLst/>
            <a:ahLst/>
            <a:cxnLst/>
            <a:rect r="r" b="b" t="t" l="l"/>
            <a:pathLst>
              <a:path h="10295767" w="4885727">
                <a:moveTo>
                  <a:pt x="0" y="0"/>
                </a:moveTo>
                <a:lnTo>
                  <a:pt x="4885728" y="0"/>
                </a:lnTo>
                <a:lnTo>
                  <a:pt x="4885728" y="10295767"/>
                </a:lnTo>
                <a:lnTo>
                  <a:pt x="0" y="10295767"/>
                </a:lnTo>
                <a:lnTo>
                  <a:pt x="0" y="0"/>
                </a:lnTo>
                <a:close/>
              </a:path>
            </a:pathLst>
          </a:custGeom>
          <a:blipFill>
            <a:blip r:embed="rId3"/>
            <a:stretch>
              <a:fillRect l="-108048" t="0" r="-108048" b="0"/>
            </a:stretch>
          </a:blipFill>
        </p:spPr>
      </p:sp>
      <p:grpSp>
        <p:nvGrpSpPr>
          <p:cNvPr name="Group 3" id="3"/>
          <p:cNvGrpSpPr/>
          <p:nvPr/>
        </p:nvGrpSpPr>
        <p:grpSpPr>
          <a:xfrm rot="0">
            <a:off x="632858" y="1595626"/>
            <a:ext cx="14111248" cy="8265310"/>
            <a:chOff x="0" y="0"/>
            <a:chExt cx="3716543" cy="2176872"/>
          </a:xfrm>
        </p:grpSpPr>
        <p:sp>
          <p:nvSpPr>
            <p:cNvPr name="Freeform 4" id="4"/>
            <p:cNvSpPr/>
            <p:nvPr/>
          </p:nvSpPr>
          <p:spPr>
            <a:xfrm flipH="false" flipV="false" rot="0">
              <a:off x="0" y="0"/>
              <a:ext cx="3716543" cy="2176872"/>
            </a:xfrm>
            <a:custGeom>
              <a:avLst/>
              <a:gdLst/>
              <a:ahLst/>
              <a:cxnLst/>
              <a:rect r="r" b="b" t="t" l="l"/>
              <a:pathLst>
                <a:path h="2176872" w="3716543">
                  <a:moveTo>
                    <a:pt x="9327" y="0"/>
                  </a:moveTo>
                  <a:lnTo>
                    <a:pt x="3707216" y="0"/>
                  </a:lnTo>
                  <a:cubicBezTo>
                    <a:pt x="3709690" y="0"/>
                    <a:pt x="3712062" y="983"/>
                    <a:pt x="3713811" y="2732"/>
                  </a:cubicBezTo>
                  <a:cubicBezTo>
                    <a:pt x="3715560" y="4481"/>
                    <a:pt x="3716543" y="6853"/>
                    <a:pt x="3716543" y="9327"/>
                  </a:cubicBezTo>
                  <a:lnTo>
                    <a:pt x="3716543" y="2167545"/>
                  </a:lnTo>
                  <a:cubicBezTo>
                    <a:pt x="3716543" y="2170019"/>
                    <a:pt x="3715560" y="2172391"/>
                    <a:pt x="3713811" y="2174140"/>
                  </a:cubicBezTo>
                  <a:cubicBezTo>
                    <a:pt x="3712062" y="2175889"/>
                    <a:pt x="3709690" y="2176872"/>
                    <a:pt x="3707216" y="2176872"/>
                  </a:cubicBezTo>
                  <a:lnTo>
                    <a:pt x="9327" y="2176872"/>
                  </a:lnTo>
                  <a:cubicBezTo>
                    <a:pt x="6853" y="2176872"/>
                    <a:pt x="4481" y="2175889"/>
                    <a:pt x="2732" y="2174140"/>
                  </a:cubicBezTo>
                  <a:cubicBezTo>
                    <a:pt x="983" y="2172391"/>
                    <a:pt x="0" y="2170019"/>
                    <a:pt x="0" y="2167545"/>
                  </a:cubicBezTo>
                  <a:lnTo>
                    <a:pt x="0" y="9327"/>
                  </a:lnTo>
                  <a:cubicBezTo>
                    <a:pt x="0" y="6853"/>
                    <a:pt x="983" y="4481"/>
                    <a:pt x="2732" y="2732"/>
                  </a:cubicBezTo>
                  <a:cubicBezTo>
                    <a:pt x="4481" y="983"/>
                    <a:pt x="6853" y="0"/>
                    <a:pt x="9327" y="0"/>
                  </a:cubicBezTo>
                  <a:close/>
                </a:path>
              </a:pathLst>
            </a:custGeom>
            <a:solidFill>
              <a:srgbClr val="FDFDFD"/>
            </a:solidFill>
          </p:spPr>
        </p:sp>
        <p:sp>
          <p:nvSpPr>
            <p:cNvPr name="TextBox 5" id="5"/>
            <p:cNvSpPr txBox="true"/>
            <p:nvPr/>
          </p:nvSpPr>
          <p:spPr>
            <a:xfrm>
              <a:off x="0" y="-38100"/>
              <a:ext cx="3716543" cy="2214972"/>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4347030" y="3291268"/>
            <a:ext cx="6260460" cy="5415298"/>
          </a:xfrm>
          <a:custGeom>
            <a:avLst/>
            <a:gdLst/>
            <a:ahLst/>
            <a:cxnLst/>
            <a:rect r="r" b="b" t="t" l="l"/>
            <a:pathLst>
              <a:path h="5415298" w="6260460">
                <a:moveTo>
                  <a:pt x="0" y="0"/>
                </a:moveTo>
                <a:lnTo>
                  <a:pt x="6260461" y="0"/>
                </a:lnTo>
                <a:lnTo>
                  <a:pt x="6260461" y="5415298"/>
                </a:lnTo>
                <a:lnTo>
                  <a:pt x="0" y="5415298"/>
                </a:lnTo>
                <a:lnTo>
                  <a:pt x="0" y="0"/>
                </a:lnTo>
                <a:close/>
              </a:path>
            </a:pathLst>
          </a:custGeom>
          <a:blipFill>
            <a:blip r:embed="rId4">
              <a:alphaModFix amt="34000"/>
              <a:extLst>
                <a:ext uri="{96DAC541-7B7A-43D3-8B79-37D633B846F1}">
                  <asvg:svgBlip xmlns:asvg="http://schemas.microsoft.com/office/drawing/2016/SVG/main" r:embed="rId5"/>
                </a:ext>
              </a:extLst>
            </a:blip>
            <a:stretch>
              <a:fillRect l="0" t="0" r="0" b="0"/>
            </a:stretch>
          </a:blipFill>
        </p:spPr>
      </p:sp>
      <p:grpSp>
        <p:nvGrpSpPr>
          <p:cNvPr name="Group 7" id="7"/>
          <p:cNvGrpSpPr/>
          <p:nvPr/>
        </p:nvGrpSpPr>
        <p:grpSpPr>
          <a:xfrm rot="0">
            <a:off x="15573718" y="7940477"/>
            <a:ext cx="4693046" cy="4693046"/>
            <a:chOff x="0" y="0"/>
            <a:chExt cx="812800" cy="812800"/>
          </a:xfrm>
        </p:grpSpPr>
        <p:sp>
          <p:nvSpPr>
            <p:cNvPr name="Freeform 8" id="8"/>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952500" cap="sq">
              <a:solidFill>
                <a:srgbClr val="FFFFFF">
                  <a:alpha val="15686"/>
                </a:srgbClr>
              </a:solidFill>
              <a:prstDash val="solid"/>
              <a:miter/>
            </a:ln>
          </p:spPr>
        </p:sp>
        <p:sp>
          <p:nvSpPr>
            <p:cNvPr name="TextBox 9" id="9"/>
            <p:cNvSpPr txBox="true"/>
            <p:nvPr/>
          </p:nvSpPr>
          <p:spPr>
            <a:xfrm>
              <a:off x="76200" y="38100"/>
              <a:ext cx="660400" cy="698500"/>
            </a:xfrm>
            <a:prstGeom prst="rect">
              <a:avLst/>
            </a:prstGeom>
          </p:spPr>
          <p:txBody>
            <a:bodyPr anchor="ctr" rtlCol="false" tIns="50800" lIns="50800" bIns="50800" rIns="50800"/>
            <a:lstStyle/>
            <a:p>
              <a:pPr algn="ctr">
                <a:lnSpc>
                  <a:spcPts val="2659"/>
                </a:lnSpc>
                <a:spcBef>
                  <a:spcPct val="0"/>
                </a:spcBef>
              </a:pPr>
            </a:p>
          </p:txBody>
        </p:sp>
      </p:grpSp>
      <p:sp>
        <p:nvSpPr>
          <p:cNvPr name="TextBox 10" id="10"/>
          <p:cNvSpPr txBox="true"/>
          <p:nvPr/>
        </p:nvSpPr>
        <p:spPr>
          <a:xfrm rot="0">
            <a:off x="4933747" y="5511873"/>
            <a:ext cx="4593978" cy="538860"/>
          </a:xfrm>
          <a:prstGeom prst="rect">
            <a:avLst/>
          </a:prstGeom>
        </p:spPr>
        <p:txBody>
          <a:bodyPr anchor="t" rtlCol="false" tIns="0" lIns="0" bIns="0" rIns="0">
            <a:spAutoFit/>
          </a:bodyPr>
          <a:lstStyle/>
          <a:p>
            <a:pPr algn="ctr">
              <a:lnSpc>
                <a:spcPts val="4141"/>
              </a:lnSpc>
            </a:pPr>
            <a:r>
              <a:rPr lang="en-US" b="true" sz="3799">
                <a:solidFill>
                  <a:srgbClr val="00569E"/>
                </a:solidFill>
                <a:latin typeface="Montserrat Bold"/>
                <a:ea typeface="Montserrat Bold"/>
                <a:cs typeface="Montserrat Bold"/>
                <a:sym typeface="Montserrat Bold"/>
              </a:rPr>
              <a:t>Communicate </a:t>
            </a:r>
          </a:p>
        </p:txBody>
      </p:sp>
      <p:sp>
        <p:nvSpPr>
          <p:cNvPr name="AutoShape 11" id="11"/>
          <p:cNvSpPr/>
          <p:nvPr/>
        </p:nvSpPr>
        <p:spPr>
          <a:xfrm flipV="true">
            <a:off x="9475502" y="1595626"/>
            <a:ext cx="0" cy="8265310"/>
          </a:xfrm>
          <a:prstGeom prst="line">
            <a:avLst/>
          </a:prstGeom>
          <a:ln cap="flat" w="38100">
            <a:solidFill>
              <a:srgbClr val="00569E"/>
            </a:solidFill>
            <a:prstDash val="solid"/>
            <a:headEnd type="none" len="sm" w="sm"/>
            <a:tailEnd type="none" len="sm" w="sm"/>
          </a:ln>
        </p:spPr>
      </p:sp>
      <p:sp>
        <p:nvSpPr>
          <p:cNvPr name="AutoShape 12" id="12"/>
          <p:cNvSpPr/>
          <p:nvPr/>
        </p:nvSpPr>
        <p:spPr>
          <a:xfrm flipV="true">
            <a:off x="4873973" y="1595626"/>
            <a:ext cx="0" cy="8265310"/>
          </a:xfrm>
          <a:prstGeom prst="line">
            <a:avLst/>
          </a:prstGeom>
          <a:ln cap="flat" w="38100">
            <a:solidFill>
              <a:srgbClr val="00569E"/>
            </a:solidFill>
            <a:prstDash val="solid"/>
            <a:headEnd type="none" len="sm" w="sm"/>
            <a:tailEnd type="none" len="sm" w="sm"/>
          </a:ln>
        </p:spPr>
      </p:sp>
      <p:sp>
        <p:nvSpPr>
          <p:cNvPr name="AutoShape 13" id="13"/>
          <p:cNvSpPr/>
          <p:nvPr/>
        </p:nvSpPr>
        <p:spPr>
          <a:xfrm>
            <a:off x="632858" y="5334505"/>
            <a:ext cx="14111248" cy="0"/>
          </a:xfrm>
          <a:prstGeom prst="line">
            <a:avLst/>
          </a:prstGeom>
          <a:ln cap="flat" w="38100">
            <a:solidFill>
              <a:srgbClr val="00569E"/>
            </a:solidFill>
            <a:prstDash val="solid"/>
            <a:headEnd type="none" len="sm" w="sm"/>
            <a:tailEnd type="none" len="sm" w="sm"/>
          </a:ln>
        </p:spPr>
      </p:sp>
      <p:sp>
        <p:nvSpPr>
          <p:cNvPr name="TextBox 14" id="14"/>
          <p:cNvSpPr txBox="true"/>
          <p:nvPr/>
        </p:nvSpPr>
        <p:spPr>
          <a:xfrm rot="0">
            <a:off x="711089" y="6114535"/>
            <a:ext cx="4022909" cy="3689985"/>
          </a:xfrm>
          <a:prstGeom prst="rect">
            <a:avLst/>
          </a:prstGeom>
        </p:spPr>
        <p:txBody>
          <a:bodyPr anchor="t" rtlCol="false" tIns="0" lIns="0" bIns="0" rIns="0">
            <a:spAutoFit/>
          </a:bodyPr>
          <a:lstStyle/>
          <a:p>
            <a:pPr algn="ctr">
              <a:lnSpc>
                <a:spcPts val="3269"/>
              </a:lnSpc>
            </a:pPr>
            <a:r>
              <a:rPr lang="en-US" b="true" sz="2999">
                <a:solidFill>
                  <a:srgbClr val="051D40"/>
                </a:solidFill>
                <a:latin typeface="Montserrat Medium"/>
                <a:ea typeface="Montserrat Medium"/>
                <a:cs typeface="Montserrat Medium"/>
                <a:sym typeface="Montserrat Medium"/>
              </a:rPr>
              <a:t>All employees who create or share public-facing content must receive training. This includes items such as staff reports, presentations, and similar materials.</a:t>
            </a:r>
          </a:p>
        </p:txBody>
      </p:sp>
      <p:sp>
        <p:nvSpPr>
          <p:cNvPr name="TextBox 15" id="15"/>
          <p:cNvSpPr txBox="true"/>
          <p:nvPr/>
        </p:nvSpPr>
        <p:spPr>
          <a:xfrm rot="0">
            <a:off x="4749194" y="6114535"/>
            <a:ext cx="4617086" cy="2051685"/>
          </a:xfrm>
          <a:prstGeom prst="rect">
            <a:avLst/>
          </a:prstGeom>
        </p:spPr>
        <p:txBody>
          <a:bodyPr anchor="t" rtlCol="false" tIns="0" lIns="0" bIns="0" rIns="0">
            <a:spAutoFit/>
          </a:bodyPr>
          <a:lstStyle/>
          <a:p>
            <a:pPr algn="ctr">
              <a:lnSpc>
                <a:spcPts val="3269"/>
              </a:lnSpc>
            </a:pPr>
            <a:r>
              <a:rPr lang="en-US" sz="2999" b="true">
                <a:solidFill>
                  <a:srgbClr val="051D40"/>
                </a:solidFill>
                <a:latin typeface="Montserrat Medium"/>
                <a:ea typeface="Montserrat Medium"/>
                <a:cs typeface="Montserrat Medium"/>
                <a:sym typeface="Montserrat Medium"/>
              </a:rPr>
              <a:t>Public: Accessibility ef</a:t>
            </a:r>
            <a:r>
              <a:rPr lang="en-US" b="true" sz="2999">
                <a:solidFill>
                  <a:srgbClr val="051D40"/>
                </a:solidFill>
                <a:latin typeface="Montserrat Medium"/>
                <a:ea typeface="Montserrat Medium"/>
                <a:cs typeface="Montserrat Medium"/>
                <a:sym typeface="Montserrat Medium"/>
              </a:rPr>
              <a:t>forts &amp; provide a feedback channel</a:t>
            </a:r>
          </a:p>
          <a:p>
            <a:pPr algn="ctr">
              <a:lnSpc>
                <a:spcPts val="3269"/>
              </a:lnSpc>
            </a:pPr>
            <a:r>
              <a:rPr lang="en-US" b="true" sz="2999">
                <a:solidFill>
                  <a:srgbClr val="051D40"/>
                </a:solidFill>
                <a:latin typeface="Montserrat Medium"/>
                <a:ea typeface="Montserrat Medium"/>
                <a:cs typeface="Montserrat Medium"/>
                <a:sym typeface="Montserrat Medium"/>
              </a:rPr>
              <a:t>Internal: Templates and instructions</a:t>
            </a:r>
          </a:p>
        </p:txBody>
      </p:sp>
      <p:sp>
        <p:nvSpPr>
          <p:cNvPr name="TextBox 16" id="16"/>
          <p:cNvSpPr txBox="true"/>
          <p:nvPr/>
        </p:nvSpPr>
        <p:spPr>
          <a:xfrm rot="0">
            <a:off x="794763" y="319276"/>
            <a:ext cx="13507606" cy="1028700"/>
          </a:xfrm>
          <a:prstGeom prst="rect">
            <a:avLst/>
          </a:prstGeom>
        </p:spPr>
        <p:txBody>
          <a:bodyPr anchor="t" rtlCol="false" tIns="0" lIns="0" bIns="0" rIns="0">
            <a:spAutoFit/>
          </a:bodyPr>
          <a:lstStyle/>
          <a:p>
            <a:pPr algn="l">
              <a:lnSpc>
                <a:spcPts val="8400"/>
              </a:lnSpc>
            </a:pPr>
            <a:r>
              <a:rPr lang="en-US" sz="6000" b="true">
                <a:solidFill>
                  <a:srgbClr val="FDFDFD"/>
                </a:solidFill>
                <a:latin typeface="Montserrat Bold"/>
                <a:ea typeface="Montserrat Bold"/>
                <a:cs typeface="Montserrat Bold"/>
                <a:sym typeface="Montserrat Bold"/>
              </a:rPr>
              <a:t>Next Steps: Compliance Strategy </a:t>
            </a:r>
          </a:p>
        </p:txBody>
      </p:sp>
      <p:sp>
        <p:nvSpPr>
          <p:cNvPr name="TextBox 17" id="17"/>
          <p:cNvSpPr txBox="true"/>
          <p:nvPr/>
        </p:nvSpPr>
        <p:spPr>
          <a:xfrm rot="0">
            <a:off x="1325591" y="1862326"/>
            <a:ext cx="2623147" cy="496569"/>
          </a:xfrm>
          <a:prstGeom prst="rect">
            <a:avLst/>
          </a:prstGeom>
        </p:spPr>
        <p:txBody>
          <a:bodyPr anchor="t" rtlCol="false" tIns="0" lIns="0" bIns="0" rIns="0">
            <a:spAutoFit/>
          </a:bodyPr>
          <a:lstStyle/>
          <a:p>
            <a:pPr algn="ctr">
              <a:lnSpc>
                <a:spcPts val="3814"/>
              </a:lnSpc>
            </a:pPr>
            <a:r>
              <a:rPr lang="en-US" b="true" sz="3499">
                <a:solidFill>
                  <a:srgbClr val="00569E"/>
                </a:solidFill>
                <a:latin typeface="Montserrat Bold"/>
                <a:ea typeface="Montserrat Bold"/>
                <a:cs typeface="Montserrat Bold"/>
                <a:sym typeface="Montserrat Bold"/>
              </a:rPr>
              <a:t>Inventory</a:t>
            </a:r>
          </a:p>
        </p:txBody>
      </p:sp>
      <p:sp>
        <p:nvSpPr>
          <p:cNvPr name="TextBox 18" id="18"/>
          <p:cNvSpPr txBox="true"/>
          <p:nvPr/>
        </p:nvSpPr>
        <p:spPr>
          <a:xfrm rot="0">
            <a:off x="625709" y="2558920"/>
            <a:ext cx="4022909" cy="2667317"/>
          </a:xfrm>
          <a:prstGeom prst="rect">
            <a:avLst/>
          </a:prstGeom>
        </p:spPr>
        <p:txBody>
          <a:bodyPr anchor="t" rtlCol="false" tIns="0" lIns="0" bIns="0" rIns="0">
            <a:spAutoFit/>
          </a:bodyPr>
          <a:lstStyle/>
          <a:p>
            <a:pPr algn="ctr">
              <a:lnSpc>
                <a:spcPts val="3269"/>
              </a:lnSpc>
            </a:pPr>
            <a:r>
              <a:rPr lang="en-US" sz="2999" b="true">
                <a:solidFill>
                  <a:srgbClr val="051D40"/>
                </a:solidFill>
                <a:latin typeface="Montserrat Medium"/>
                <a:ea typeface="Montserrat Medium"/>
                <a:cs typeface="Montserrat Medium"/>
                <a:sym typeface="Montserrat Medium"/>
              </a:rPr>
              <a:t>Your city’s digital content </a:t>
            </a:r>
          </a:p>
          <a:p>
            <a:pPr algn="ctr">
              <a:lnSpc>
                <a:spcPts val="3269"/>
              </a:lnSpc>
            </a:pPr>
            <a:r>
              <a:rPr lang="en-US" sz="2999" b="true">
                <a:solidFill>
                  <a:srgbClr val="051D40"/>
                </a:solidFill>
                <a:latin typeface="Montserrat Medium"/>
                <a:ea typeface="Montserrat Medium"/>
                <a:cs typeface="Montserrat Medium"/>
                <a:sym typeface="Montserrat Medium"/>
              </a:rPr>
              <a:t>(web, apps, PDF’s, videos, forms...)</a:t>
            </a:r>
          </a:p>
          <a:p>
            <a:pPr algn="ctr">
              <a:lnSpc>
                <a:spcPts val="2724"/>
              </a:lnSpc>
            </a:pPr>
            <a:r>
              <a:rPr lang="en-US" b="true" sz="2499">
                <a:solidFill>
                  <a:srgbClr val="051D40"/>
                </a:solidFill>
                <a:latin typeface="Montserrat Medium"/>
                <a:ea typeface="Montserrat Medium"/>
                <a:cs typeface="Montserrat Medium"/>
                <a:sym typeface="Montserrat Medium"/>
              </a:rPr>
              <a:t>*Remove outdated, trivial content from website.</a:t>
            </a:r>
          </a:p>
        </p:txBody>
      </p:sp>
      <p:sp>
        <p:nvSpPr>
          <p:cNvPr name="TextBox 19" id="19"/>
          <p:cNvSpPr txBox="true"/>
          <p:nvPr/>
        </p:nvSpPr>
        <p:spPr>
          <a:xfrm rot="0">
            <a:off x="5092054" y="1862326"/>
            <a:ext cx="4165367" cy="496569"/>
          </a:xfrm>
          <a:prstGeom prst="rect">
            <a:avLst/>
          </a:prstGeom>
        </p:spPr>
        <p:txBody>
          <a:bodyPr anchor="t" rtlCol="false" tIns="0" lIns="0" bIns="0" rIns="0">
            <a:spAutoFit/>
          </a:bodyPr>
          <a:lstStyle/>
          <a:p>
            <a:pPr algn="ctr">
              <a:lnSpc>
                <a:spcPts val="3814"/>
              </a:lnSpc>
            </a:pPr>
            <a:r>
              <a:rPr lang="en-US" b="true" sz="3499">
                <a:solidFill>
                  <a:srgbClr val="00569E"/>
                </a:solidFill>
                <a:latin typeface="Montserrat Bold"/>
                <a:ea typeface="Montserrat Bold"/>
                <a:cs typeface="Montserrat Bold"/>
                <a:sym typeface="Montserrat Bold"/>
              </a:rPr>
              <a:t>Prioritize Content</a:t>
            </a:r>
          </a:p>
        </p:txBody>
      </p:sp>
      <p:sp>
        <p:nvSpPr>
          <p:cNvPr name="TextBox 20" id="20"/>
          <p:cNvSpPr txBox="true"/>
          <p:nvPr/>
        </p:nvSpPr>
        <p:spPr>
          <a:xfrm rot="0">
            <a:off x="4983194" y="2558920"/>
            <a:ext cx="4383086" cy="2461260"/>
          </a:xfrm>
          <a:prstGeom prst="rect">
            <a:avLst/>
          </a:prstGeom>
        </p:spPr>
        <p:txBody>
          <a:bodyPr anchor="t" rtlCol="false" tIns="0" lIns="0" bIns="0" rIns="0">
            <a:spAutoFit/>
          </a:bodyPr>
          <a:lstStyle/>
          <a:p>
            <a:pPr algn="ctr">
              <a:lnSpc>
                <a:spcPts val="3269"/>
              </a:lnSpc>
            </a:pPr>
            <a:r>
              <a:rPr lang="en-US" sz="2999" b="true">
                <a:solidFill>
                  <a:srgbClr val="051D40"/>
                </a:solidFill>
                <a:latin typeface="Montserrat Medium"/>
                <a:ea typeface="Montserrat Medium"/>
                <a:cs typeface="Montserrat Medium"/>
                <a:sym typeface="Montserrat Medium"/>
              </a:rPr>
              <a:t>Start with what people use most </a:t>
            </a:r>
          </a:p>
          <a:p>
            <a:pPr algn="ctr">
              <a:lnSpc>
                <a:spcPts val="3269"/>
              </a:lnSpc>
            </a:pPr>
            <a:r>
              <a:rPr lang="en-US" b="true" sz="2999">
                <a:solidFill>
                  <a:srgbClr val="051D40"/>
                </a:solidFill>
                <a:latin typeface="Montserrat Medium"/>
                <a:ea typeface="Montserrat Medium"/>
                <a:cs typeface="Montserrat Medium"/>
                <a:sym typeface="Montserrat Medium"/>
              </a:rPr>
              <a:t>(Utility payments, city council meeting notices, permit applications...)</a:t>
            </a:r>
          </a:p>
        </p:txBody>
      </p:sp>
      <p:sp>
        <p:nvSpPr>
          <p:cNvPr name="TextBox 21" id="21"/>
          <p:cNvSpPr txBox="true"/>
          <p:nvPr/>
        </p:nvSpPr>
        <p:spPr>
          <a:xfrm rot="0">
            <a:off x="9528129" y="1873248"/>
            <a:ext cx="5101677" cy="485647"/>
          </a:xfrm>
          <a:prstGeom prst="rect">
            <a:avLst/>
          </a:prstGeom>
        </p:spPr>
        <p:txBody>
          <a:bodyPr anchor="t" rtlCol="false" tIns="0" lIns="0" bIns="0" rIns="0">
            <a:spAutoFit/>
          </a:bodyPr>
          <a:lstStyle/>
          <a:p>
            <a:pPr algn="ctr">
              <a:lnSpc>
                <a:spcPts val="3705"/>
              </a:lnSpc>
            </a:pPr>
            <a:r>
              <a:rPr lang="en-US" b="true" sz="3399">
                <a:solidFill>
                  <a:srgbClr val="00569E"/>
                </a:solidFill>
                <a:latin typeface="Montserrat Bold"/>
                <a:ea typeface="Montserrat Bold"/>
                <a:cs typeface="Montserrat Bold"/>
                <a:sym typeface="Montserrat Bold"/>
              </a:rPr>
              <a:t>Work with IT/Vendors </a:t>
            </a:r>
          </a:p>
        </p:txBody>
      </p:sp>
      <p:sp>
        <p:nvSpPr>
          <p:cNvPr name="TextBox 22" id="22"/>
          <p:cNvSpPr txBox="true"/>
          <p:nvPr/>
        </p:nvSpPr>
        <p:spPr>
          <a:xfrm rot="0">
            <a:off x="9664757" y="2558920"/>
            <a:ext cx="4848231" cy="2051685"/>
          </a:xfrm>
          <a:prstGeom prst="rect">
            <a:avLst/>
          </a:prstGeom>
        </p:spPr>
        <p:txBody>
          <a:bodyPr anchor="t" rtlCol="false" tIns="0" lIns="0" bIns="0" rIns="0">
            <a:spAutoFit/>
          </a:bodyPr>
          <a:lstStyle/>
          <a:p>
            <a:pPr algn="ctr">
              <a:lnSpc>
                <a:spcPts val="3269"/>
              </a:lnSpc>
            </a:pPr>
            <a:r>
              <a:rPr lang="en-US" b="true" sz="2999">
                <a:solidFill>
                  <a:srgbClr val="051D40"/>
                </a:solidFill>
                <a:latin typeface="Montserrat Medium"/>
                <a:ea typeface="Montserrat Medium"/>
                <a:cs typeface="Montserrat Medium"/>
                <a:sym typeface="Montserrat Medium"/>
              </a:rPr>
              <a:t>Ensure that procurements are accessible using contract language and required testing</a:t>
            </a:r>
          </a:p>
        </p:txBody>
      </p:sp>
      <p:sp>
        <p:nvSpPr>
          <p:cNvPr name="TextBox 23" id="23"/>
          <p:cNvSpPr txBox="true"/>
          <p:nvPr/>
        </p:nvSpPr>
        <p:spPr>
          <a:xfrm rot="0">
            <a:off x="400658" y="5502348"/>
            <a:ext cx="4643771" cy="496569"/>
          </a:xfrm>
          <a:prstGeom prst="rect">
            <a:avLst/>
          </a:prstGeom>
        </p:spPr>
        <p:txBody>
          <a:bodyPr anchor="t" rtlCol="false" tIns="0" lIns="0" bIns="0" rIns="0">
            <a:spAutoFit/>
          </a:bodyPr>
          <a:lstStyle/>
          <a:p>
            <a:pPr algn="ctr">
              <a:lnSpc>
                <a:spcPts val="3814"/>
              </a:lnSpc>
            </a:pPr>
            <a:r>
              <a:rPr lang="en-US" b="true" sz="3499">
                <a:solidFill>
                  <a:srgbClr val="00569E"/>
                </a:solidFill>
                <a:latin typeface="Montserrat Bold"/>
                <a:ea typeface="Montserrat Bold"/>
                <a:cs typeface="Montserrat Bold"/>
                <a:sym typeface="Montserrat Bold"/>
              </a:rPr>
              <a:t>Staff Training</a:t>
            </a:r>
          </a:p>
        </p:txBody>
      </p:sp>
      <p:sp>
        <p:nvSpPr>
          <p:cNvPr name="TextBox 24" id="24"/>
          <p:cNvSpPr txBox="true"/>
          <p:nvPr/>
        </p:nvSpPr>
        <p:spPr>
          <a:xfrm rot="0">
            <a:off x="9850861" y="5511873"/>
            <a:ext cx="4165367" cy="538861"/>
          </a:xfrm>
          <a:prstGeom prst="rect">
            <a:avLst/>
          </a:prstGeom>
        </p:spPr>
        <p:txBody>
          <a:bodyPr anchor="t" rtlCol="false" tIns="0" lIns="0" bIns="0" rIns="0">
            <a:spAutoFit/>
          </a:bodyPr>
          <a:lstStyle/>
          <a:p>
            <a:pPr algn="ctr">
              <a:lnSpc>
                <a:spcPts val="4141"/>
              </a:lnSpc>
            </a:pPr>
            <a:r>
              <a:rPr lang="en-US" b="true" sz="3799">
                <a:solidFill>
                  <a:srgbClr val="00569E"/>
                </a:solidFill>
                <a:latin typeface="Montserrat Bold"/>
                <a:ea typeface="Montserrat Bold"/>
                <a:cs typeface="Montserrat Bold"/>
                <a:sym typeface="Montserrat Bold"/>
              </a:rPr>
              <a:t>Policy Creation</a:t>
            </a:r>
          </a:p>
        </p:txBody>
      </p:sp>
      <p:sp>
        <p:nvSpPr>
          <p:cNvPr name="TextBox 25" id="25"/>
          <p:cNvSpPr txBox="true"/>
          <p:nvPr/>
        </p:nvSpPr>
        <p:spPr>
          <a:xfrm rot="0">
            <a:off x="9788582" y="6114535"/>
            <a:ext cx="4289925" cy="1642110"/>
          </a:xfrm>
          <a:prstGeom prst="rect">
            <a:avLst/>
          </a:prstGeom>
        </p:spPr>
        <p:txBody>
          <a:bodyPr anchor="t" rtlCol="false" tIns="0" lIns="0" bIns="0" rIns="0">
            <a:spAutoFit/>
          </a:bodyPr>
          <a:lstStyle/>
          <a:p>
            <a:pPr algn="ctr">
              <a:lnSpc>
                <a:spcPts val="3269"/>
              </a:lnSpc>
            </a:pPr>
            <a:r>
              <a:rPr lang="en-US" b="true" sz="2999">
                <a:solidFill>
                  <a:srgbClr val="051D40"/>
                </a:solidFill>
                <a:latin typeface="Montserrat Medium"/>
                <a:ea typeface="Montserrat Medium"/>
                <a:cs typeface="Montserrat Medium"/>
                <a:sym typeface="Montserrat Medium"/>
              </a:rPr>
              <a:t>Draft accessibility policies, define roles, assign ADA coordinator.</a:t>
            </a:r>
          </a:p>
        </p:txBody>
      </p:sp>
    </p:spTree>
  </p:cSld>
  <p:clrMapOvr>
    <a:masterClrMapping/>
  </p:clrMapOvr>
</p:sld>
</file>

<file path=ppt/slides/slide10.xml><?xml version="1.0" encoding="utf-8"?>
<p:sld xmlns:p="http://schemas.openxmlformats.org/presentationml/2006/main" xmlns:a="http://schemas.openxmlformats.org/drawingml/2006/main">
  <p:cSld>
    <p:bg>
      <p:bgPr>
        <a:solidFill>
          <a:srgbClr val="145DA0"/>
        </a:solidFill>
      </p:bgPr>
    </p:bg>
    <p:spTree>
      <p:nvGrpSpPr>
        <p:cNvPr id="1" name=""/>
        <p:cNvGrpSpPr/>
        <p:nvPr/>
      </p:nvGrpSpPr>
      <p:grpSpPr>
        <a:xfrm>
          <a:off x="0" y="0"/>
          <a:ext cx="0" cy="0"/>
          <a:chOff x="0" y="0"/>
          <a:chExt cx="0" cy="0"/>
        </a:xfrm>
      </p:grpSpPr>
      <p:grpSp>
        <p:nvGrpSpPr>
          <p:cNvPr name="Group 2" id="2"/>
          <p:cNvGrpSpPr/>
          <p:nvPr/>
        </p:nvGrpSpPr>
        <p:grpSpPr>
          <a:xfrm rot="0">
            <a:off x="15573718" y="7940477"/>
            <a:ext cx="4693046" cy="4693046"/>
            <a:chOff x="0" y="0"/>
            <a:chExt cx="812800" cy="812800"/>
          </a:xfrm>
        </p:grpSpPr>
        <p:sp>
          <p:nvSpPr>
            <p:cNvPr name="Freeform 3" id="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952500" cap="sq">
              <a:solidFill>
                <a:srgbClr val="FFFFFF">
                  <a:alpha val="15686"/>
                </a:srgbClr>
              </a:solidFill>
              <a:prstDash val="solid"/>
              <a:miter/>
            </a:ln>
          </p:spPr>
        </p:sp>
        <p:sp>
          <p:nvSpPr>
            <p:cNvPr name="TextBox 4" id="4"/>
            <p:cNvSpPr txBox="true"/>
            <p:nvPr/>
          </p:nvSpPr>
          <p:spPr>
            <a:xfrm>
              <a:off x="76200" y="38100"/>
              <a:ext cx="660400" cy="698500"/>
            </a:xfrm>
            <a:prstGeom prst="rect">
              <a:avLst/>
            </a:prstGeom>
          </p:spPr>
          <p:txBody>
            <a:bodyPr anchor="ctr" rtlCol="false" tIns="50800" lIns="50800" bIns="50800" rIns="50800"/>
            <a:lstStyle/>
            <a:p>
              <a:pPr algn="ctr">
                <a:lnSpc>
                  <a:spcPts val="2659"/>
                </a:lnSpc>
                <a:spcBef>
                  <a:spcPct val="0"/>
                </a:spcBef>
              </a:pPr>
            </a:p>
          </p:txBody>
        </p:sp>
      </p:grpSp>
      <p:sp>
        <p:nvSpPr>
          <p:cNvPr name="TextBox 5" id="5"/>
          <p:cNvSpPr txBox="true"/>
          <p:nvPr/>
        </p:nvSpPr>
        <p:spPr>
          <a:xfrm rot="0">
            <a:off x="1028700" y="1393346"/>
            <a:ext cx="15208423" cy="2583684"/>
          </a:xfrm>
          <a:prstGeom prst="rect">
            <a:avLst/>
          </a:prstGeom>
        </p:spPr>
        <p:txBody>
          <a:bodyPr anchor="t" rtlCol="false" tIns="0" lIns="0" bIns="0" rIns="0">
            <a:spAutoFit/>
          </a:bodyPr>
          <a:lstStyle/>
          <a:p>
            <a:pPr algn="l">
              <a:lnSpc>
                <a:spcPts val="10367"/>
              </a:lnSpc>
            </a:pPr>
            <a:r>
              <a:rPr lang="en-US" sz="7405" b="true">
                <a:solidFill>
                  <a:srgbClr val="FDFDFD"/>
                </a:solidFill>
                <a:latin typeface="Montserrat Bold"/>
                <a:ea typeface="Montserrat Bold"/>
                <a:cs typeface="Montserrat Bold"/>
                <a:sym typeface="Montserrat Bold"/>
              </a:rPr>
              <a:t>This is a Regulation. </a:t>
            </a:r>
          </a:p>
          <a:p>
            <a:pPr algn="l">
              <a:lnSpc>
                <a:spcPts val="10367"/>
              </a:lnSpc>
              <a:spcBef>
                <a:spcPct val="0"/>
              </a:spcBef>
            </a:pPr>
            <a:r>
              <a:rPr lang="en-US" b="true" sz="7405">
                <a:solidFill>
                  <a:srgbClr val="FDFDFD"/>
                </a:solidFill>
                <a:latin typeface="Montserrat Bold"/>
                <a:ea typeface="Montserrat Bold"/>
                <a:cs typeface="Montserrat Bold"/>
                <a:sym typeface="Montserrat Bold"/>
              </a:rPr>
              <a:t>The Deadlines Are Real.</a:t>
            </a:r>
          </a:p>
        </p:txBody>
      </p:sp>
      <p:sp>
        <p:nvSpPr>
          <p:cNvPr name="TextBox 6" id="6"/>
          <p:cNvSpPr txBox="true"/>
          <p:nvPr/>
        </p:nvSpPr>
        <p:spPr>
          <a:xfrm rot="0">
            <a:off x="1028700" y="4348915"/>
            <a:ext cx="15501798" cy="3591561"/>
          </a:xfrm>
          <a:prstGeom prst="rect">
            <a:avLst/>
          </a:prstGeom>
        </p:spPr>
        <p:txBody>
          <a:bodyPr anchor="t" rtlCol="false" tIns="0" lIns="0" bIns="0" rIns="0">
            <a:spAutoFit/>
          </a:bodyPr>
          <a:lstStyle/>
          <a:p>
            <a:pPr algn="l">
              <a:lnSpc>
                <a:spcPts val="5739"/>
              </a:lnSpc>
              <a:spcBef>
                <a:spcPct val="0"/>
              </a:spcBef>
            </a:pPr>
            <a:r>
              <a:rPr lang="en-US" sz="4099">
                <a:solidFill>
                  <a:srgbClr val="FDFDFD"/>
                </a:solidFill>
                <a:latin typeface="Montserrat"/>
                <a:ea typeface="Montserrat"/>
                <a:cs typeface="Montserrat"/>
                <a:sym typeface="Montserrat"/>
              </a:rPr>
              <a:t>But </a:t>
            </a:r>
            <a:r>
              <a:rPr lang="en-US" b="true" sz="4099">
                <a:solidFill>
                  <a:srgbClr val="FDFDFD"/>
                </a:solidFill>
                <a:latin typeface="Montserrat Bold"/>
                <a:ea typeface="Montserrat Bold"/>
                <a:cs typeface="Montserrat Bold"/>
                <a:sym typeface="Montserrat Bold"/>
              </a:rPr>
              <a:t>wh</a:t>
            </a:r>
            <a:r>
              <a:rPr lang="en-US" b="true" sz="4099">
                <a:solidFill>
                  <a:srgbClr val="FDFDFD"/>
                </a:solidFill>
                <a:latin typeface="Montserrat Bold"/>
                <a:ea typeface="Montserrat Bold"/>
                <a:cs typeface="Montserrat Bold"/>
                <a:sym typeface="Montserrat Bold"/>
              </a:rPr>
              <a:t>o </a:t>
            </a:r>
            <a:r>
              <a:rPr lang="en-US" sz="4099">
                <a:solidFill>
                  <a:srgbClr val="FDFDFD"/>
                </a:solidFill>
                <a:latin typeface="Montserrat"/>
                <a:ea typeface="Montserrat"/>
                <a:cs typeface="Montserrat"/>
                <a:sym typeface="Montserrat"/>
              </a:rPr>
              <a:t>is actually responsible for ensuring compliance? </a:t>
            </a:r>
          </a:p>
          <a:p>
            <a:pPr algn="l">
              <a:lnSpc>
                <a:spcPts val="5739"/>
              </a:lnSpc>
              <a:spcBef>
                <a:spcPct val="0"/>
              </a:spcBef>
            </a:pPr>
            <a:r>
              <a:rPr lang="en-US" sz="4099">
                <a:solidFill>
                  <a:srgbClr val="FDFDFD"/>
                </a:solidFill>
                <a:latin typeface="Montserrat"/>
                <a:ea typeface="Montserrat"/>
                <a:cs typeface="Montserrat"/>
                <a:sym typeface="Montserrat"/>
              </a:rPr>
              <a:t>Who is leading the efforts in your agency?</a:t>
            </a:r>
          </a:p>
          <a:p>
            <a:pPr algn="l">
              <a:lnSpc>
                <a:spcPts val="5739"/>
              </a:lnSpc>
              <a:spcBef>
                <a:spcPct val="0"/>
              </a:spcBef>
            </a:pPr>
            <a:r>
              <a:rPr lang="en-US" sz="4099">
                <a:solidFill>
                  <a:srgbClr val="FDFDFD"/>
                </a:solidFill>
                <a:latin typeface="Montserrat"/>
                <a:ea typeface="Montserrat"/>
                <a:cs typeface="Montserrat"/>
                <a:sym typeface="Montserrat"/>
              </a:rPr>
              <a:t> Research and identify who in your city holds that responsibility. </a:t>
            </a:r>
          </a:p>
          <a:p>
            <a:pPr algn="l">
              <a:lnSpc>
                <a:spcPts val="5739"/>
              </a:lnSpc>
              <a:spcBef>
                <a:spcPct val="0"/>
              </a:spcBef>
            </a:pPr>
            <a:r>
              <a:rPr lang="en-US" sz="4099">
                <a:solidFill>
                  <a:srgbClr val="FDFDFD"/>
                </a:solidFill>
                <a:latin typeface="Montserrat"/>
                <a:ea typeface="Montserrat"/>
                <a:cs typeface="Montserrat"/>
                <a:sym typeface="Montserrat"/>
              </a:rPr>
              <a:t>Communicators must have a seat at the table.</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FDFDFD"/>
        </a:solidFill>
      </p:bgPr>
    </p:bg>
    <p:spTree>
      <p:nvGrpSpPr>
        <p:cNvPr id="1" name=""/>
        <p:cNvGrpSpPr/>
        <p:nvPr/>
      </p:nvGrpSpPr>
      <p:grpSpPr>
        <a:xfrm>
          <a:off x="0" y="0"/>
          <a:ext cx="0" cy="0"/>
          <a:chOff x="0" y="0"/>
          <a:chExt cx="0" cy="0"/>
        </a:xfrm>
      </p:grpSpPr>
      <p:grpSp>
        <p:nvGrpSpPr>
          <p:cNvPr name="Group 2" id="2"/>
          <p:cNvGrpSpPr/>
          <p:nvPr/>
        </p:nvGrpSpPr>
        <p:grpSpPr>
          <a:xfrm rot="0">
            <a:off x="202539" y="242294"/>
            <a:ext cx="17793515" cy="9802411"/>
            <a:chOff x="0" y="0"/>
            <a:chExt cx="4982580" cy="2744893"/>
          </a:xfrm>
        </p:grpSpPr>
        <p:sp>
          <p:nvSpPr>
            <p:cNvPr name="Freeform 3" id="3"/>
            <p:cNvSpPr/>
            <p:nvPr/>
          </p:nvSpPr>
          <p:spPr>
            <a:xfrm flipH="false" flipV="false" rot="0">
              <a:off x="0" y="0"/>
              <a:ext cx="4982580" cy="2744893"/>
            </a:xfrm>
            <a:custGeom>
              <a:avLst/>
              <a:gdLst/>
              <a:ahLst/>
              <a:cxnLst/>
              <a:rect r="r" b="b" t="t" l="l"/>
              <a:pathLst>
                <a:path h="2744893" w="4982580">
                  <a:moveTo>
                    <a:pt x="0" y="0"/>
                  </a:moveTo>
                  <a:lnTo>
                    <a:pt x="4982580" y="0"/>
                  </a:lnTo>
                  <a:lnTo>
                    <a:pt x="4982580" y="2744893"/>
                  </a:lnTo>
                  <a:lnTo>
                    <a:pt x="0" y="2744893"/>
                  </a:lnTo>
                  <a:close/>
                </a:path>
              </a:pathLst>
            </a:custGeom>
            <a:solidFill>
              <a:srgbClr val="000000">
                <a:alpha val="0"/>
              </a:srgbClr>
            </a:solidFill>
            <a:ln w="228600" cap="sq">
              <a:solidFill>
                <a:srgbClr val="145DA0"/>
              </a:solidFill>
              <a:prstDash val="solid"/>
              <a:miter/>
            </a:ln>
          </p:spPr>
        </p:sp>
        <p:sp>
          <p:nvSpPr>
            <p:cNvPr name="TextBox 4" id="4"/>
            <p:cNvSpPr txBox="true"/>
            <p:nvPr/>
          </p:nvSpPr>
          <p:spPr>
            <a:xfrm>
              <a:off x="0" y="-38100"/>
              <a:ext cx="4982580" cy="2782993"/>
            </a:xfrm>
            <a:prstGeom prst="rect">
              <a:avLst/>
            </a:prstGeom>
          </p:spPr>
          <p:txBody>
            <a:bodyPr anchor="ctr" rtlCol="false" tIns="50800" lIns="50800" bIns="50800" rIns="50800"/>
            <a:lstStyle/>
            <a:p>
              <a:pPr algn="ctr" marL="0" indent="0" lvl="0">
                <a:lnSpc>
                  <a:spcPts val="2659"/>
                </a:lnSpc>
                <a:spcBef>
                  <a:spcPct val="0"/>
                </a:spcBef>
              </a:pPr>
            </a:p>
          </p:txBody>
        </p:sp>
      </p:grpSp>
      <p:sp>
        <p:nvSpPr>
          <p:cNvPr name="Freeform 5" id="5"/>
          <p:cNvSpPr/>
          <p:nvPr/>
        </p:nvSpPr>
        <p:spPr>
          <a:xfrm flipH="false" flipV="false" rot="0">
            <a:off x="2297323" y="7243542"/>
            <a:ext cx="4154377" cy="582587"/>
          </a:xfrm>
          <a:custGeom>
            <a:avLst/>
            <a:gdLst/>
            <a:ahLst/>
            <a:cxnLst/>
            <a:rect r="r" b="b" t="t" l="l"/>
            <a:pathLst>
              <a:path h="582587" w="4154377">
                <a:moveTo>
                  <a:pt x="0" y="0"/>
                </a:moveTo>
                <a:lnTo>
                  <a:pt x="4154377" y="0"/>
                </a:lnTo>
                <a:lnTo>
                  <a:pt x="4154377" y="582586"/>
                </a:lnTo>
                <a:lnTo>
                  <a:pt x="0" y="582586"/>
                </a:lnTo>
                <a:lnTo>
                  <a:pt x="0" y="0"/>
                </a:lnTo>
                <a:close/>
              </a:path>
            </a:pathLst>
          </a:custGeom>
          <a:blipFill>
            <a:blip r:embed="rId3"/>
            <a:stretch>
              <a:fillRect l="0" t="-40835" r="0" b="0"/>
            </a:stretch>
          </a:blipFill>
        </p:spPr>
      </p:sp>
      <p:grpSp>
        <p:nvGrpSpPr>
          <p:cNvPr name="Group 6" id="6"/>
          <p:cNvGrpSpPr/>
          <p:nvPr/>
        </p:nvGrpSpPr>
        <p:grpSpPr>
          <a:xfrm rot="0">
            <a:off x="2272544" y="2237755"/>
            <a:ext cx="4203375" cy="5135424"/>
            <a:chOff x="0" y="0"/>
            <a:chExt cx="1416547" cy="1730650"/>
          </a:xfrm>
        </p:grpSpPr>
        <p:sp>
          <p:nvSpPr>
            <p:cNvPr name="Freeform 7" id="7"/>
            <p:cNvSpPr/>
            <p:nvPr/>
          </p:nvSpPr>
          <p:spPr>
            <a:xfrm flipH="false" flipV="false" rot="0">
              <a:off x="0" y="0"/>
              <a:ext cx="1416547" cy="1730650"/>
            </a:xfrm>
            <a:custGeom>
              <a:avLst/>
              <a:gdLst/>
              <a:ahLst/>
              <a:cxnLst/>
              <a:rect r="r" b="b" t="t" l="l"/>
              <a:pathLst>
                <a:path h="1730650" w="1416547">
                  <a:moveTo>
                    <a:pt x="46046" y="0"/>
                  </a:moveTo>
                  <a:lnTo>
                    <a:pt x="1370502" y="0"/>
                  </a:lnTo>
                  <a:cubicBezTo>
                    <a:pt x="1382714" y="0"/>
                    <a:pt x="1394426" y="4851"/>
                    <a:pt x="1403061" y="13487"/>
                  </a:cubicBezTo>
                  <a:cubicBezTo>
                    <a:pt x="1411696" y="22122"/>
                    <a:pt x="1416547" y="33834"/>
                    <a:pt x="1416547" y="46046"/>
                  </a:cubicBezTo>
                  <a:lnTo>
                    <a:pt x="1416547" y="1684604"/>
                  </a:lnTo>
                  <a:cubicBezTo>
                    <a:pt x="1416547" y="1696816"/>
                    <a:pt x="1411696" y="1708528"/>
                    <a:pt x="1403061" y="1717164"/>
                  </a:cubicBezTo>
                  <a:cubicBezTo>
                    <a:pt x="1394426" y="1725799"/>
                    <a:pt x="1382714" y="1730650"/>
                    <a:pt x="1370502" y="1730650"/>
                  </a:cubicBezTo>
                  <a:lnTo>
                    <a:pt x="46046" y="1730650"/>
                  </a:lnTo>
                  <a:cubicBezTo>
                    <a:pt x="33834" y="1730650"/>
                    <a:pt x="22122" y="1725799"/>
                    <a:pt x="13487" y="1717164"/>
                  </a:cubicBezTo>
                  <a:cubicBezTo>
                    <a:pt x="4851" y="1708528"/>
                    <a:pt x="0" y="1696816"/>
                    <a:pt x="0" y="1684604"/>
                  </a:cubicBezTo>
                  <a:lnTo>
                    <a:pt x="0" y="46046"/>
                  </a:lnTo>
                  <a:cubicBezTo>
                    <a:pt x="0" y="33834"/>
                    <a:pt x="4851" y="22122"/>
                    <a:pt x="13487" y="13487"/>
                  </a:cubicBezTo>
                  <a:cubicBezTo>
                    <a:pt x="22122" y="4851"/>
                    <a:pt x="33834" y="0"/>
                    <a:pt x="46046" y="0"/>
                  </a:cubicBezTo>
                  <a:close/>
                </a:path>
              </a:pathLst>
            </a:custGeom>
            <a:solidFill>
              <a:srgbClr val="FDFDFD"/>
            </a:solidFill>
            <a:ln w="38100" cap="rnd">
              <a:solidFill>
                <a:srgbClr val="145DA0"/>
              </a:solidFill>
              <a:prstDash val="solid"/>
              <a:round/>
            </a:ln>
          </p:spPr>
        </p:sp>
        <p:sp>
          <p:nvSpPr>
            <p:cNvPr name="TextBox 8" id="8"/>
            <p:cNvSpPr txBox="true"/>
            <p:nvPr/>
          </p:nvSpPr>
          <p:spPr>
            <a:xfrm>
              <a:off x="0" y="-38100"/>
              <a:ext cx="1416547" cy="1768750"/>
            </a:xfrm>
            <a:prstGeom prst="rect">
              <a:avLst/>
            </a:prstGeom>
          </p:spPr>
          <p:txBody>
            <a:bodyPr anchor="ctr" rtlCol="false" tIns="50800" lIns="50800" bIns="50800" rIns="50800"/>
            <a:lstStyle/>
            <a:p>
              <a:pPr algn="ctr" marL="0" indent="0" lvl="0">
                <a:lnSpc>
                  <a:spcPts val="2659"/>
                </a:lnSpc>
                <a:spcBef>
                  <a:spcPct val="0"/>
                </a:spcBef>
              </a:pPr>
            </a:p>
          </p:txBody>
        </p:sp>
      </p:grpSp>
      <p:sp>
        <p:nvSpPr>
          <p:cNvPr name="AutoShape 9" id="9"/>
          <p:cNvSpPr/>
          <p:nvPr/>
        </p:nvSpPr>
        <p:spPr>
          <a:xfrm>
            <a:off x="2297323" y="6337396"/>
            <a:ext cx="4154377" cy="0"/>
          </a:xfrm>
          <a:prstGeom prst="line">
            <a:avLst/>
          </a:prstGeom>
          <a:ln cap="flat" w="38100">
            <a:solidFill>
              <a:srgbClr val="145DA0"/>
            </a:solidFill>
            <a:prstDash val="solid"/>
            <a:headEnd type="none" len="sm" w="sm"/>
            <a:tailEnd type="none" len="sm" w="sm"/>
          </a:ln>
        </p:spPr>
      </p:sp>
      <p:sp>
        <p:nvSpPr>
          <p:cNvPr name="Freeform 10" id="10"/>
          <p:cNvSpPr/>
          <p:nvPr/>
        </p:nvSpPr>
        <p:spPr>
          <a:xfrm flipH="false" flipV="false" rot="0">
            <a:off x="7066494" y="7243542"/>
            <a:ext cx="4154377" cy="582587"/>
          </a:xfrm>
          <a:custGeom>
            <a:avLst/>
            <a:gdLst/>
            <a:ahLst/>
            <a:cxnLst/>
            <a:rect r="r" b="b" t="t" l="l"/>
            <a:pathLst>
              <a:path h="582587" w="4154377">
                <a:moveTo>
                  <a:pt x="0" y="0"/>
                </a:moveTo>
                <a:lnTo>
                  <a:pt x="4154377" y="0"/>
                </a:lnTo>
                <a:lnTo>
                  <a:pt x="4154377" y="582586"/>
                </a:lnTo>
                <a:lnTo>
                  <a:pt x="0" y="582586"/>
                </a:lnTo>
                <a:lnTo>
                  <a:pt x="0" y="0"/>
                </a:lnTo>
                <a:close/>
              </a:path>
            </a:pathLst>
          </a:custGeom>
          <a:blipFill>
            <a:blip r:embed="rId3"/>
            <a:stretch>
              <a:fillRect l="0" t="-40835" r="0" b="0"/>
            </a:stretch>
          </a:blipFill>
        </p:spPr>
      </p:sp>
      <p:grpSp>
        <p:nvGrpSpPr>
          <p:cNvPr name="Group 11" id="11"/>
          <p:cNvGrpSpPr/>
          <p:nvPr/>
        </p:nvGrpSpPr>
        <p:grpSpPr>
          <a:xfrm rot="0">
            <a:off x="7041715" y="2237755"/>
            <a:ext cx="4203375" cy="5135424"/>
            <a:chOff x="0" y="0"/>
            <a:chExt cx="1416547" cy="1730650"/>
          </a:xfrm>
        </p:grpSpPr>
        <p:sp>
          <p:nvSpPr>
            <p:cNvPr name="Freeform 12" id="12"/>
            <p:cNvSpPr/>
            <p:nvPr/>
          </p:nvSpPr>
          <p:spPr>
            <a:xfrm flipH="false" flipV="false" rot="0">
              <a:off x="0" y="0"/>
              <a:ext cx="1416547" cy="1730650"/>
            </a:xfrm>
            <a:custGeom>
              <a:avLst/>
              <a:gdLst/>
              <a:ahLst/>
              <a:cxnLst/>
              <a:rect r="r" b="b" t="t" l="l"/>
              <a:pathLst>
                <a:path h="1730650" w="1416547">
                  <a:moveTo>
                    <a:pt x="46046" y="0"/>
                  </a:moveTo>
                  <a:lnTo>
                    <a:pt x="1370502" y="0"/>
                  </a:lnTo>
                  <a:cubicBezTo>
                    <a:pt x="1382714" y="0"/>
                    <a:pt x="1394426" y="4851"/>
                    <a:pt x="1403061" y="13487"/>
                  </a:cubicBezTo>
                  <a:cubicBezTo>
                    <a:pt x="1411696" y="22122"/>
                    <a:pt x="1416547" y="33834"/>
                    <a:pt x="1416547" y="46046"/>
                  </a:cubicBezTo>
                  <a:lnTo>
                    <a:pt x="1416547" y="1684604"/>
                  </a:lnTo>
                  <a:cubicBezTo>
                    <a:pt x="1416547" y="1696816"/>
                    <a:pt x="1411696" y="1708528"/>
                    <a:pt x="1403061" y="1717164"/>
                  </a:cubicBezTo>
                  <a:cubicBezTo>
                    <a:pt x="1394426" y="1725799"/>
                    <a:pt x="1382714" y="1730650"/>
                    <a:pt x="1370502" y="1730650"/>
                  </a:cubicBezTo>
                  <a:lnTo>
                    <a:pt x="46046" y="1730650"/>
                  </a:lnTo>
                  <a:cubicBezTo>
                    <a:pt x="33834" y="1730650"/>
                    <a:pt x="22122" y="1725799"/>
                    <a:pt x="13487" y="1717164"/>
                  </a:cubicBezTo>
                  <a:cubicBezTo>
                    <a:pt x="4851" y="1708528"/>
                    <a:pt x="0" y="1696816"/>
                    <a:pt x="0" y="1684604"/>
                  </a:cubicBezTo>
                  <a:lnTo>
                    <a:pt x="0" y="46046"/>
                  </a:lnTo>
                  <a:cubicBezTo>
                    <a:pt x="0" y="33834"/>
                    <a:pt x="4851" y="22122"/>
                    <a:pt x="13487" y="13487"/>
                  </a:cubicBezTo>
                  <a:cubicBezTo>
                    <a:pt x="22122" y="4851"/>
                    <a:pt x="33834" y="0"/>
                    <a:pt x="46046" y="0"/>
                  </a:cubicBezTo>
                  <a:close/>
                </a:path>
              </a:pathLst>
            </a:custGeom>
            <a:solidFill>
              <a:srgbClr val="FDFDFD"/>
            </a:solidFill>
            <a:ln w="38100" cap="rnd">
              <a:solidFill>
                <a:srgbClr val="145DA0"/>
              </a:solidFill>
              <a:prstDash val="solid"/>
              <a:round/>
            </a:ln>
          </p:spPr>
        </p:sp>
        <p:sp>
          <p:nvSpPr>
            <p:cNvPr name="TextBox 13" id="13"/>
            <p:cNvSpPr txBox="true"/>
            <p:nvPr/>
          </p:nvSpPr>
          <p:spPr>
            <a:xfrm>
              <a:off x="0" y="-38100"/>
              <a:ext cx="1416547" cy="1768750"/>
            </a:xfrm>
            <a:prstGeom prst="rect">
              <a:avLst/>
            </a:prstGeom>
          </p:spPr>
          <p:txBody>
            <a:bodyPr anchor="ctr" rtlCol="false" tIns="50800" lIns="50800" bIns="50800" rIns="50800"/>
            <a:lstStyle/>
            <a:p>
              <a:pPr algn="ctr" marL="0" indent="0" lvl="0">
                <a:lnSpc>
                  <a:spcPts val="2659"/>
                </a:lnSpc>
                <a:spcBef>
                  <a:spcPct val="0"/>
                </a:spcBef>
              </a:pPr>
            </a:p>
          </p:txBody>
        </p:sp>
      </p:grpSp>
      <p:sp>
        <p:nvSpPr>
          <p:cNvPr name="AutoShape 14" id="14"/>
          <p:cNvSpPr/>
          <p:nvPr/>
        </p:nvSpPr>
        <p:spPr>
          <a:xfrm>
            <a:off x="7066494" y="4998511"/>
            <a:ext cx="4154377" cy="0"/>
          </a:xfrm>
          <a:prstGeom prst="line">
            <a:avLst/>
          </a:prstGeom>
          <a:ln cap="flat" w="38100">
            <a:solidFill>
              <a:srgbClr val="145DA0"/>
            </a:solidFill>
            <a:prstDash val="solid"/>
            <a:headEnd type="none" len="sm" w="sm"/>
            <a:tailEnd type="none" len="sm" w="sm"/>
          </a:ln>
        </p:spPr>
      </p:sp>
      <p:sp>
        <p:nvSpPr>
          <p:cNvPr name="AutoShape 15" id="15"/>
          <p:cNvSpPr/>
          <p:nvPr/>
        </p:nvSpPr>
        <p:spPr>
          <a:xfrm>
            <a:off x="7066494" y="6337396"/>
            <a:ext cx="4154377" cy="0"/>
          </a:xfrm>
          <a:prstGeom prst="line">
            <a:avLst/>
          </a:prstGeom>
          <a:ln cap="flat" w="38100">
            <a:solidFill>
              <a:srgbClr val="145DA0"/>
            </a:solidFill>
            <a:prstDash val="solid"/>
            <a:headEnd type="none" len="sm" w="sm"/>
            <a:tailEnd type="none" len="sm" w="sm"/>
          </a:ln>
        </p:spPr>
      </p:sp>
      <p:sp>
        <p:nvSpPr>
          <p:cNvPr name="Freeform 16" id="16"/>
          <p:cNvSpPr/>
          <p:nvPr/>
        </p:nvSpPr>
        <p:spPr>
          <a:xfrm flipH="false" flipV="false" rot="0">
            <a:off x="11836861" y="7243542"/>
            <a:ext cx="4154377" cy="582587"/>
          </a:xfrm>
          <a:custGeom>
            <a:avLst/>
            <a:gdLst/>
            <a:ahLst/>
            <a:cxnLst/>
            <a:rect r="r" b="b" t="t" l="l"/>
            <a:pathLst>
              <a:path h="582587" w="4154377">
                <a:moveTo>
                  <a:pt x="0" y="0"/>
                </a:moveTo>
                <a:lnTo>
                  <a:pt x="4154377" y="0"/>
                </a:lnTo>
                <a:lnTo>
                  <a:pt x="4154377" y="582586"/>
                </a:lnTo>
                <a:lnTo>
                  <a:pt x="0" y="582586"/>
                </a:lnTo>
                <a:lnTo>
                  <a:pt x="0" y="0"/>
                </a:lnTo>
                <a:close/>
              </a:path>
            </a:pathLst>
          </a:custGeom>
          <a:blipFill>
            <a:blip r:embed="rId3"/>
            <a:stretch>
              <a:fillRect l="0" t="-40835" r="0" b="0"/>
            </a:stretch>
          </a:blipFill>
        </p:spPr>
      </p:sp>
      <p:grpSp>
        <p:nvGrpSpPr>
          <p:cNvPr name="Group 17" id="17"/>
          <p:cNvGrpSpPr/>
          <p:nvPr/>
        </p:nvGrpSpPr>
        <p:grpSpPr>
          <a:xfrm rot="0">
            <a:off x="11812082" y="2237755"/>
            <a:ext cx="4203375" cy="5135424"/>
            <a:chOff x="0" y="0"/>
            <a:chExt cx="1416547" cy="1730650"/>
          </a:xfrm>
        </p:grpSpPr>
        <p:sp>
          <p:nvSpPr>
            <p:cNvPr name="Freeform 18" id="18"/>
            <p:cNvSpPr/>
            <p:nvPr/>
          </p:nvSpPr>
          <p:spPr>
            <a:xfrm flipH="false" flipV="false" rot="0">
              <a:off x="0" y="0"/>
              <a:ext cx="1416547" cy="1730650"/>
            </a:xfrm>
            <a:custGeom>
              <a:avLst/>
              <a:gdLst/>
              <a:ahLst/>
              <a:cxnLst/>
              <a:rect r="r" b="b" t="t" l="l"/>
              <a:pathLst>
                <a:path h="1730650" w="1416547">
                  <a:moveTo>
                    <a:pt x="46046" y="0"/>
                  </a:moveTo>
                  <a:lnTo>
                    <a:pt x="1370502" y="0"/>
                  </a:lnTo>
                  <a:cubicBezTo>
                    <a:pt x="1382714" y="0"/>
                    <a:pt x="1394426" y="4851"/>
                    <a:pt x="1403061" y="13487"/>
                  </a:cubicBezTo>
                  <a:cubicBezTo>
                    <a:pt x="1411696" y="22122"/>
                    <a:pt x="1416547" y="33834"/>
                    <a:pt x="1416547" y="46046"/>
                  </a:cubicBezTo>
                  <a:lnTo>
                    <a:pt x="1416547" y="1684604"/>
                  </a:lnTo>
                  <a:cubicBezTo>
                    <a:pt x="1416547" y="1696816"/>
                    <a:pt x="1411696" y="1708528"/>
                    <a:pt x="1403061" y="1717164"/>
                  </a:cubicBezTo>
                  <a:cubicBezTo>
                    <a:pt x="1394426" y="1725799"/>
                    <a:pt x="1382714" y="1730650"/>
                    <a:pt x="1370502" y="1730650"/>
                  </a:cubicBezTo>
                  <a:lnTo>
                    <a:pt x="46046" y="1730650"/>
                  </a:lnTo>
                  <a:cubicBezTo>
                    <a:pt x="33834" y="1730650"/>
                    <a:pt x="22122" y="1725799"/>
                    <a:pt x="13487" y="1717164"/>
                  </a:cubicBezTo>
                  <a:cubicBezTo>
                    <a:pt x="4851" y="1708528"/>
                    <a:pt x="0" y="1696816"/>
                    <a:pt x="0" y="1684604"/>
                  </a:cubicBezTo>
                  <a:lnTo>
                    <a:pt x="0" y="46046"/>
                  </a:lnTo>
                  <a:cubicBezTo>
                    <a:pt x="0" y="33834"/>
                    <a:pt x="4851" y="22122"/>
                    <a:pt x="13487" y="13487"/>
                  </a:cubicBezTo>
                  <a:cubicBezTo>
                    <a:pt x="22122" y="4851"/>
                    <a:pt x="33834" y="0"/>
                    <a:pt x="46046" y="0"/>
                  </a:cubicBezTo>
                  <a:close/>
                </a:path>
              </a:pathLst>
            </a:custGeom>
            <a:solidFill>
              <a:srgbClr val="FDFDFD"/>
            </a:solidFill>
            <a:ln w="38100" cap="rnd">
              <a:solidFill>
                <a:srgbClr val="145DA0"/>
              </a:solidFill>
              <a:prstDash val="solid"/>
              <a:round/>
            </a:ln>
          </p:spPr>
        </p:sp>
        <p:sp>
          <p:nvSpPr>
            <p:cNvPr name="TextBox 19" id="19"/>
            <p:cNvSpPr txBox="true"/>
            <p:nvPr/>
          </p:nvSpPr>
          <p:spPr>
            <a:xfrm>
              <a:off x="0" y="-38100"/>
              <a:ext cx="1416547" cy="1768750"/>
            </a:xfrm>
            <a:prstGeom prst="rect">
              <a:avLst/>
            </a:prstGeom>
          </p:spPr>
          <p:txBody>
            <a:bodyPr anchor="ctr" rtlCol="false" tIns="50800" lIns="50800" bIns="50800" rIns="50800"/>
            <a:lstStyle/>
            <a:p>
              <a:pPr algn="ctr" marL="0" indent="0" lvl="0">
                <a:lnSpc>
                  <a:spcPts val="2659"/>
                </a:lnSpc>
                <a:spcBef>
                  <a:spcPct val="0"/>
                </a:spcBef>
              </a:pPr>
            </a:p>
          </p:txBody>
        </p:sp>
      </p:grpSp>
      <p:sp>
        <p:nvSpPr>
          <p:cNvPr name="AutoShape 20" id="20"/>
          <p:cNvSpPr/>
          <p:nvPr/>
        </p:nvSpPr>
        <p:spPr>
          <a:xfrm>
            <a:off x="11836861" y="4998511"/>
            <a:ext cx="4154377" cy="0"/>
          </a:xfrm>
          <a:prstGeom prst="line">
            <a:avLst/>
          </a:prstGeom>
          <a:ln cap="flat" w="38100">
            <a:solidFill>
              <a:srgbClr val="145DA0"/>
            </a:solidFill>
            <a:prstDash val="solid"/>
            <a:headEnd type="none" len="sm" w="sm"/>
            <a:tailEnd type="none" len="sm" w="sm"/>
          </a:ln>
        </p:spPr>
      </p:sp>
      <p:sp>
        <p:nvSpPr>
          <p:cNvPr name="AutoShape 21" id="21"/>
          <p:cNvSpPr/>
          <p:nvPr/>
        </p:nvSpPr>
        <p:spPr>
          <a:xfrm>
            <a:off x="11836861" y="6337396"/>
            <a:ext cx="4154377" cy="0"/>
          </a:xfrm>
          <a:prstGeom prst="line">
            <a:avLst/>
          </a:prstGeom>
          <a:ln cap="flat" w="38100">
            <a:solidFill>
              <a:srgbClr val="145DA0"/>
            </a:solidFill>
            <a:prstDash val="solid"/>
            <a:headEnd type="none" len="sm" w="sm"/>
            <a:tailEnd type="none" len="sm" w="sm"/>
          </a:ln>
        </p:spPr>
      </p:sp>
      <p:sp>
        <p:nvSpPr>
          <p:cNvPr name="Freeform 22" id="22"/>
          <p:cNvSpPr/>
          <p:nvPr/>
        </p:nvSpPr>
        <p:spPr>
          <a:xfrm flipH="false" flipV="false" rot="0">
            <a:off x="13331064" y="2405988"/>
            <a:ext cx="1174318" cy="1563862"/>
          </a:xfrm>
          <a:custGeom>
            <a:avLst/>
            <a:gdLst/>
            <a:ahLst/>
            <a:cxnLst/>
            <a:rect r="r" b="b" t="t" l="l"/>
            <a:pathLst>
              <a:path h="1563862" w="1174318">
                <a:moveTo>
                  <a:pt x="0" y="0"/>
                </a:moveTo>
                <a:lnTo>
                  <a:pt x="1174318" y="0"/>
                </a:lnTo>
                <a:lnTo>
                  <a:pt x="1174318" y="1563862"/>
                </a:lnTo>
                <a:lnTo>
                  <a:pt x="0" y="1563862"/>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23" id="23"/>
          <p:cNvSpPr/>
          <p:nvPr/>
        </p:nvSpPr>
        <p:spPr>
          <a:xfrm flipH="false" flipV="false" rot="0">
            <a:off x="8639419" y="2405988"/>
            <a:ext cx="1009161" cy="1430512"/>
          </a:xfrm>
          <a:custGeom>
            <a:avLst/>
            <a:gdLst/>
            <a:ahLst/>
            <a:cxnLst/>
            <a:rect r="r" b="b" t="t" l="l"/>
            <a:pathLst>
              <a:path h="1430512" w="1009161">
                <a:moveTo>
                  <a:pt x="0" y="0"/>
                </a:moveTo>
                <a:lnTo>
                  <a:pt x="1009162" y="0"/>
                </a:lnTo>
                <a:lnTo>
                  <a:pt x="1009162" y="1430512"/>
                </a:lnTo>
                <a:lnTo>
                  <a:pt x="0" y="1430512"/>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a:ln cap="sq">
            <a:noFill/>
            <a:prstDash val="solid"/>
            <a:miter/>
          </a:ln>
        </p:spPr>
      </p:sp>
      <p:sp>
        <p:nvSpPr>
          <p:cNvPr name="Freeform 24" id="24"/>
          <p:cNvSpPr/>
          <p:nvPr/>
        </p:nvSpPr>
        <p:spPr>
          <a:xfrm flipH="false" flipV="false" rot="0">
            <a:off x="3562717" y="2421484"/>
            <a:ext cx="1534817" cy="1548365"/>
          </a:xfrm>
          <a:custGeom>
            <a:avLst/>
            <a:gdLst/>
            <a:ahLst/>
            <a:cxnLst/>
            <a:rect r="r" b="b" t="t" l="l"/>
            <a:pathLst>
              <a:path h="1548365" w="1534817">
                <a:moveTo>
                  <a:pt x="0" y="0"/>
                </a:moveTo>
                <a:lnTo>
                  <a:pt x="1534817" y="0"/>
                </a:lnTo>
                <a:lnTo>
                  <a:pt x="1534817" y="1548366"/>
                </a:lnTo>
                <a:lnTo>
                  <a:pt x="0" y="1548366"/>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25" id="25"/>
          <p:cNvSpPr txBox="true"/>
          <p:nvPr/>
        </p:nvSpPr>
        <p:spPr>
          <a:xfrm rot="0">
            <a:off x="5225480" y="933450"/>
            <a:ext cx="7884841" cy="870584"/>
          </a:xfrm>
          <a:prstGeom prst="rect">
            <a:avLst/>
          </a:prstGeom>
        </p:spPr>
        <p:txBody>
          <a:bodyPr anchor="t" rtlCol="false" tIns="0" lIns="0" bIns="0" rIns="0">
            <a:spAutoFit/>
          </a:bodyPr>
          <a:lstStyle/>
          <a:p>
            <a:pPr algn="ctr" marL="0" indent="0" lvl="0">
              <a:lnSpc>
                <a:spcPts val="7140"/>
              </a:lnSpc>
              <a:spcBef>
                <a:spcPct val="0"/>
              </a:spcBef>
            </a:pPr>
            <a:r>
              <a:rPr lang="en-US" b="true" sz="5100">
                <a:solidFill>
                  <a:srgbClr val="051D40"/>
                </a:solidFill>
                <a:latin typeface="Montserrat Bold"/>
                <a:ea typeface="Montserrat Bold"/>
                <a:cs typeface="Montserrat Bold"/>
                <a:sym typeface="Montserrat Bold"/>
              </a:rPr>
              <a:t>Rule Snapshot</a:t>
            </a:r>
          </a:p>
        </p:txBody>
      </p:sp>
      <p:sp>
        <p:nvSpPr>
          <p:cNvPr name="TextBox 26" id="26"/>
          <p:cNvSpPr txBox="true"/>
          <p:nvPr/>
        </p:nvSpPr>
        <p:spPr>
          <a:xfrm rot="0">
            <a:off x="7309696" y="5096204"/>
            <a:ext cx="3579202" cy="1047750"/>
          </a:xfrm>
          <a:prstGeom prst="rect">
            <a:avLst/>
          </a:prstGeom>
        </p:spPr>
        <p:txBody>
          <a:bodyPr anchor="t" rtlCol="false" tIns="0" lIns="0" bIns="0" rIns="0">
            <a:spAutoFit/>
          </a:bodyPr>
          <a:lstStyle/>
          <a:p>
            <a:pPr algn="ctr">
              <a:lnSpc>
                <a:spcPts val="4199"/>
              </a:lnSpc>
            </a:pPr>
            <a:r>
              <a:rPr lang="en-US" b="true" sz="2999" spc="-59">
                <a:solidFill>
                  <a:srgbClr val="051D40"/>
                </a:solidFill>
                <a:latin typeface="Poppins Bold"/>
                <a:ea typeface="Poppins Bold"/>
                <a:cs typeface="Poppins Bold"/>
                <a:sym typeface="Poppins Bold"/>
              </a:rPr>
              <a:t>Population</a:t>
            </a:r>
          </a:p>
          <a:p>
            <a:pPr algn="ctr">
              <a:lnSpc>
                <a:spcPts val="4199"/>
              </a:lnSpc>
            </a:pPr>
            <a:r>
              <a:rPr lang="en-US" b="true" sz="2999" spc="-59">
                <a:solidFill>
                  <a:srgbClr val="051D40"/>
                </a:solidFill>
                <a:latin typeface="Poppins Bold"/>
                <a:ea typeface="Poppins Bold"/>
                <a:cs typeface="Poppins Bold"/>
                <a:sym typeface="Poppins Bold"/>
              </a:rPr>
              <a:t>(≥50</a:t>
            </a:r>
            <a:r>
              <a:rPr lang="en-US" b="true" sz="2999" spc="-59" strike="noStrike" u="none">
                <a:solidFill>
                  <a:srgbClr val="051D40"/>
                </a:solidFill>
                <a:latin typeface="Poppins Bold"/>
                <a:ea typeface="Poppins Bold"/>
                <a:cs typeface="Poppins Bold"/>
                <a:sym typeface="Poppins Bold"/>
              </a:rPr>
              <a:t>,000)</a:t>
            </a:r>
          </a:p>
        </p:txBody>
      </p:sp>
      <p:sp>
        <p:nvSpPr>
          <p:cNvPr name="TextBox 27" id="27"/>
          <p:cNvSpPr txBox="true"/>
          <p:nvPr/>
        </p:nvSpPr>
        <p:spPr>
          <a:xfrm rot="0">
            <a:off x="2584630" y="4022189"/>
            <a:ext cx="3490991" cy="568109"/>
          </a:xfrm>
          <a:prstGeom prst="rect">
            <a:avLst/>
          </a:prstGeom>
        </p:spPr>
        <p:txBody>
          <a:bodyPr anchor="t" rtlCol="false" tIns="0" lIns="0" bIns="0" rIns="0">
            <a:spAutoFit/>
          </a:bodyPr>
          <a:lstStyle/>
          <a:p>
            <a:pPr algn="ctr">
              <a:lnSpc>
                <a:spcPts val="4386"/>
              </a:lnSpc>
              <a:spcBef>
                <a:spcPct val="0"/>
              </a:spcBef>
            </a:pPr>
            <a:r>
              <a:rPr lang="en-US" b="true" sz="3133">
                <a:solidFill>
                  <a:srgbClr val="051D40"/>
                </a:solidFill>
                <a:latin typeface="Poppins Bold"/>
                <a:ea typeface="Poppins Bold"/>
                <a:cs typeface="Poppins Bold"/>
                <a:sym typeface="Poppins Bold"/>
              </a:rPr>
              <a:t>Effective Date</a:t>
            </a:r>
          </a:p>
        </p:txBody>
      </p:sp>
      <p:sp>
        <p:nvSpPr>
          <p:cNvPr name="TextBox 28" id="28"/>
          <p:cNvSpPr txBox="true"/>
          <p:nvPr/>
        </p:nvSpPr>
        <p:spPr>
          <a:xfrm rot="0">
            <a:off x="2321542" y="6518371"/>
            <a:ext cx="4154377" cy="629920"/>
          </a:xfrm>
          <a:prstGeom prst="rect">
            <a:avLst/>
          </a:prstGeom>
        </p:spPr>
        <p:txBody>
          <a:bodyPr anchor="t" rtlCol="false" tIns="0" lIns="0" bIns="0" rIns="0">
            <a:spAutoFit/>
          </a:bodyPr>
          <a:lstStyle/>
          <a:p>
            <a:pPr algn="ctr" marL="0" indent="0" lvl="0">
              <a:lnSpc>
                <a:spcPts val="5179"/>
              </a:lnSpc>
              <a:spcBef>
                <a:spcPct val="0"/>
              </a:spcBef>
            </a:pPr>
            <a:r>
              <a:rPr lang="en-US" b="true" sz="3699">
                <a:solidFill>
                  <a:srgbClr val="051D40"/>
                </a:solidFill>
                <a:latin typeface="Montserrat Bold"/>
                <a:ea typeface="Montserrat Bold"/>
                <a:cs typeface="Montserrat Bold"/>
                <a:sym typeface="Montserrat Bold"/>
              </a:rPr>
              <a:t>June 24, 2024</a:t>
            </a:r>
          </a:p>
        </p:txBody>
      </p:sp>
      <p:sp>
        <p:nvSpPr>
          <p:cNvPr name="TextBox 29" id="29"/>
          <p:cNvSpPr txBox="true"/>
          <p:nvPr/>
        </p:nvSpPr>
        <p:spPr>
          <a:xfrm rot="0">
            <a:off x="7309696" y="4092152"/>
            <a:ext cx="3490991" cy="820634"/>
          </a:xfrm>
          <a:prstGeom prst="rect">
            <a:avLst/>
          </a:prstGeom>
        </p:spPr>
        <p:txBody>
          <a:bodyPr anchor="t" rtlCol="false" tIns="0" lIns="0" bIns="0" rIns="0">
            <a:spAutoFit/>
          </a:bodyPr>
          <a:lstStyle/>
          <a:p>
            <a:pPr algn="ctr">
              <a:lnSpc>
                <a:spcPts val="3088"/>
              </a:lnSpc>
            </a:pPr>
            <a:r>
              <a:rPr lang="en-US" b="true" sz="2833">
                <a:solidFill>
                  <a:srgbClr val="051D40"/>
                </a:solidFill>
                <a:latin typeface="Poppins Bold"/>
                <a:ea typeface="Poppins Bold"/>
                <a:cs typeface="Poppins Bold"/>
                <a:sym typeface="Poppins Bold"/>
              </a:rPr>
              <a:t>Large Entities Deadline</a:t>
            </a:r>
          </a:p>
        </p:txBody>
      </p:sp>
      <p:sp>
        <p:nvSpPr>
          <p:cNvPr name="TextBox 30" id="30"/>
          <p:cNvSpPr txBox="true"/>
          <p:nvPr/>
        </p:nvSpPr>
        <p:spPr>
          <a:xfrm rot="0">
            <a:off x="11864214" y="4092152"/>
            <a:ext cx="4127023" cy="721193"/>
          </a:xfrm>
          <a:prstGeom prst="rect">
            <a:avLst/>
          </a:prstGeom>
        </p:spPr>
        <p:txBody>
          <a:bodyPr anchor="t" rtlCol="false" tIns="0" lIns="0" bIns="0" rIns="0">
            <a:spAutoFit/>
          </a:bodyPr>
          <a:lstStyle/>
          <a:p>
            <a:pPr algn="ctr">
              <a:lnSpc>
                <a:spcPts val="2761"/>
              </a:lnSpc>
            </a:pPr>
            <a:r>
              <a:rPr lang="en-US" b="true" sz="2533">
                <a:solidFill>
                  <a:srgbClr val="051D40"/>
                </a:solidFill>
                <a:latin typeface="Poppins Bold"/>
                <a:ea typeface="Poppins Bold"/>
                <a:cs typeface="Poppins Bold"/>
                <a:sym typeface="Poppins Bold"/>
              </a:rPr>
              <a:t>Small Entities &amp; Special Districts Deadline</a:t>
            </a:r>
          </a:p>
        </p:txBody>
      </p:sp>
      <p:sp>
        <p:nvSpPr>
          <p:cNvPr name="TextBox 31" id="31"/>
          <p:cNvSpPr txBox="true"/>
          <p:nvPr/>
        </p:nvSpPr>
        <p:spPr>
          <a:xfrm rot="0">
            <a:off x="7090713" y="6518371"/>
            <a:ext cx="4154377" cy="629920"/>
          </a:xfrm>
          <a:prstGeom prst="rect">
            <a:avLst/>
          </a:prstGeom>
        </p:spPr>
        <p:txBody>
          <a:bodyPr anchor="t" rtlCol="false" tIns="0" lIns="0" bIns="0" rIns="0">
            <a:spAutoFit/>
          </a:bodyPr>
          <a:lstStyle/>
          <a:p>
            <a:pPr algn="ctr" marL="0" indent="0" lvl="0">
              <a:lnSpc>
                <a:spcPts val="5179"/>
              </a:lnSpc>
              <a:spcBef>
                <a:spcPct val="0"/>
              </a:spcBef>
            </a:pPr>
            <a:r>
              <a:rPr lang="en-US" b="true" sz="3699">
                <a:solidFill>
                  <a:srgbClr val="051D40"/>
                </a:solidFill>
                <a:latin typeface="Montserrat Bold"/>
                <a:ea typeface="Montserrat Bold"/>
                <a:cs typeface="Montserrat Bold"/>
                <a:sym typeface="Montserrat Bold"/>
              </a:rPr>
              <a:t>April 24, 2026</a:t>
            </a:r>
          </a:p>
        </p:txBody>
      </p:sp>
      <p:sp>
        <p:nvSpPr>
          <p:cNvPr name="TextBox 32" id="32"/>
          <p:cNvSpPr txBox="true"/>
          <p:nvPr/>
        </p:nvSpPr>
        <p:spPr>
          <a:xfrm rot="0">
            <a:off x="11864214" y="6518371"/>
            <a:ext cx="4154377" cy="629920"/>
          </a:xfrm>
          <a:prstGeom prst="rect">
            <a:avLst/>
          </a:prstGeom>
        </p:spPr>
        <p:txBody>
          <a:bodyPr anchor="t" rtlCol="false" tIns="0" lIns="0" bIns="0" rIns="0">
            <a:spAutoFit/>
          </a:bodyPr>
          <a:lstStyle/>
          <a:p>
            <a:pPr algn="ctr" marL="0" indent="0" lvl="0">
              <a:lnSpc>
                <a:spcPts val="5179"/>
              </a:lnSpc>
              <a:spcBef>
                <a:spcPct val="0"/>
              </a:spcBef>
            </a:pPr>
            <a:r>
              <a:rPr lang="en-US" b="true" sz="3699">
                <a:solidFill>
                  <a:srgbClr val="051D40"/>
                </a:solidFill>
                <a:latin typeface="Montserrat Bold"/>
                <a:ea typeface="Montserrat Bold"/>
                <a:cs typeface="Montserrat Bold"/>
                <a:sym typeface="Montserrat Bold"/>
              </a:rPr>
              <a:t>April 26, 2027</a:t>
            </a:r>
          </a:p>
        </p:txBody>
      </p:sp>
      <p:sp>
        <p:nvSpPr>
          <p:cNvPr name="TextBox 33" id="33"/>
          <p:cNvSpPr txBox="true"/>
          <p:nvPr/>
        </p:nvSpPr>
        <p:spPr>
          <a:xfrm rot="0">
            <a:off x="12083289" y="5096702"/>
            <a:ext cx="3579202" cy="1047750"/>
          </a:xfrm>
          <a:prstGeom prst="rect">
            <a:avLst/>
          </a:prstGeom>
        </p:spPr>
        <p:txBody>
          <a:bodyPr anchor="t" rtlCol="false" tIns="0" lIns="0" bIns="0" rIns="0">
            <a:spAutoFit/>
          </a:bodyPr>
          <a:lstStyle/>
          <a:p>
            <a:pPr algn="ctr">
              <a:lnSpc>
                <a:spcPts val="4199"/>
              </a:lnSpc>
            </a:pPr>
            <a:r>
              <a:rPr lang="en-US" b="true" sz="2999" spc="-59">
                <a:solidFill>
                  <a:srgbClr val="051D40"/>
                </a:solidFill>
                <a:latin typeface="Poppins Bold"/>
                <a:ea typeface="Poppins Bold"/>
                <a:cs typeface="Poppins Bold"/>
                <a:sym typeface="Poppins Bold"/>
              </a:rPr>
              <a:t>Population  (&lt;50</a:t>
            </a:r>
            <a:r>
              <a:rPr lang="en-US" b="true" sz="2999" spc="-59" strike="noStrike" u="none">
                <a:solidFill>
                  <a:srgbClr val="051D40"/>
                </a:solidFill>
                <a:latin typeface="Poppins Bold"/>
                <a:ea typeface="Poppins Bold"/>
                <a:cs typeface="Poppins Bold"/>
                <a:sym typeface="Poppins Bold"/>
              </a:rPr>
              <a:t>,000) </a:t>
            </a:r>
          </a:p>
        </p:txBody>
      </p:sp>
      <p:sp>
        <p:nvSpPr>
          <p:cNvPr name="TextBox 34" id="34"/>
          <p:cNvSpPr txBox="true"/>
          <p:nvPr/>
        </p:nvSpPr>
        <p:spPr>
          <a:xfrm rot="0">
            <a:off x="3370305" y="8064253"/>
            <a:ext cx="12224593" cy="1363214"/>
          </a:xfrm>
          <a:prstGeom prst="rect">
            <a:avLst/>
          </a:prstGeom>
        </p:spPr>
        <p:txBody>
          <a:bodyPr anchor="t" rtlCol="false" tIns="0" lIns="0" bIns="0" rIns="0">
            <a:spAutoFit/>
          </a:bodyPr>
          <a:lstStyle/>
          <a:p>
            <a:pPr algn="ctr">
              <a:lnSpc>
                <a:spcPts val="2495"/>
              </a:lnSpc>
            </a:pPr>
            <a:r>
              <a:rPr lang="en-US" b="true" sz="3899" spc="-77">
                <a:solidFill>
                  <a:srgbClr val="051D40"/>
                </a:solidFill>
                <a:latin typeface="Poppins Bold"/>
                <a:ea typeface="Poppins Bold"/>
                <a:cs typeface="Poppins Bold"/>
                <a:sym typeface="Poppins Bold"/>
              </a:rPr>
              <a:t>Standa</a:t>
            </a:r>
            <a:r>
              <a:rPr lang="en-US" b="true" sz="3899" spc="-77">
                <a:solidFill>
                  <a:srgbClr val="051D40"/>
                </a:solidFill>
                <a:latin typeface="Poppins Bold"/>
                <a:ea typeface="Poppins Bold"/>
                <a:cs typeface="Poppins Bold"/>
                <a:sym typeface="Poppins Bold"/>
              </a:rPr>
              <a:t>rd: WCAG 2.1 Level AA</a:t>
            </a:r>
          </a:p>
          <a:p>
            <a:pPr algn="ctr">
              <a:lnSpc>
                <a:spcPts val="2495"/>
              </a:lnSpc>
            </a:pPr>
          </a:p>
          <a:p>
            <a:pPr algn="ctr">
              <a:lnSpc>
                <a:spcPts val="2495"/>
              </a:lnSpc>
            </a:pPr>
            <a:r>
              <a:rPr lang="en-US" b="true" sz="3899" spc="-77">
                <a:solidFill>
                  <a:srgbClr val="051D40"/>
                </a:solidFill>
                <a:latin typeface="Poppins Bold"/>
                <a:ea typeface="Poppins Bold"/>
                <a:cs typeface="Poppins Bold"/>
                <a:sym typeface="Poppins Bold"/>
              </a:rPr>
              <a:t>Applies to: Websites, mobile apps, vendor content</a:t>
            </a:r>
          </a:p>
          <a:p>
            <a:pPr algn="ctr">
              <a:lnSpc>
                <a:spcPts val="2495"/>
              </a:lnSpc>
            </a:pP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FDFDFD"/>
        </a:solidFill>
      </p:bgPr>
    </p:bg>
    <p:spTree>
      <p:nvGrpSpPr>
        <p:cNvPr id="1" name=""/>
        <p:cNvGrpSpPr/>
        <p:nvPr/>
      </p:nvGrpSpPr>
      <p:grpSpPr>
        <a:xfrm>
          <a:off x="0" y="0"/>
          <a:ext cx="0" cy="0"/>
          <a:chOff x="0" y="0"/>
          <a:chExt cx="0" cy="0"/>
        </a:xfrm>
      </p:grpSpPr>
      <p:grpSp>
        <p:nvGrpSpPr>
          <p:cNvPr name="Group 2" id="2"/>
          <p:cNvGrpSpPr/>
          <p:nvPr/>
        </p:nvGrpSpPr>
        <p:grpSpPr>
          <a:xfrm rot="0">
            <a:off x="12398912" y="0"/>
            <a:ext cx="5889088" cy="756959"/>
            <a:chOff x="0" y="0"/>
            <a:chExt cx="1551036" cy="199364"/>
          </a:xfrm>
        </p:grpSpPr>
        <p:sp>
          <p:nvSpPr>
            <p:cNvPr name="Freeform 3" id="3"/>
            <p:cNvSpPr/>
            <p:nvPr/>
          </p:nvSpPr>
          <p:spPr>
            <a:xfrm flipH="false" flipV="false" rot="0">
              <a:off x="0" y="0"/>
              <a:ext cx="1551036" cy="199364"/>
            </a:xfrm>
            <a:custGeom>
              <a:avLst/>
              <a:gdLst/>
              <a:ahLst/>
              <a:cxnLst/>
              <a:rect r="r" b="b" t="t" l="l"/>
              <a:pathLst>
                <a:path h="199364" w="1551036">
                  <a:moveTo>
                    <a:pt x="0" y="0"/>
                  </a:moveTo>
                  <a:lnTo>
                    <a:pt x="1551036" y="0"/>
                  </a:lnTo>
                  <a:lnTo>
                    <a:pt x="1551036" y="199364"/>
                  </a:lnTo>
                  <a:lnTo>
                    <a:pt x="0" y="199364"/>
                  </a:lnTo>
                  <a:close/>
                </a:path>
              </a:pathLst>
            </a:custGeom>
            <a:solidFill>
              <a:srgbClr val="5B98BA"/>
            </a:solidFill>
            <a:ln cap="sq">
              <a:noFill/>
              <a:prstDash val="solid"/>
              <a:miter/>
            </a:ln>
          </p:spPr>
        </p:sp>
        <p:sp>
          <p:nvSpPr>
            <p:cNvPr name="TextBox 4" id="4"/>
            <p:cNvSpPr txBox="true"/>
            <p:nvPr/>
          </p:nvSpPr>
          <p:spPr>
            <a:xfrm>
              <a:off x="0" y="-38100"/>
              <a:ext cx="1551036" cy="237464"/>
            </a:xfrm>
            <a:prstGeom prst="rect">
              <a:avLst/>
            </a:prstGeom>
          </p:spPr>
          <p:txBody>
            <a:bodyPr anchor="ctr" rtlCol="false" tIns="50800" lIns="50800" bIns="50800" rIns="50800"/>
            <a:lstStyle/>
            <a:p>
              <a:pPr algn="ctr">
                <a:lnSpc>
                  <a:spcPts val="2659"/>
                </a:lnSpc>
              </a:pPr>
            </a:p>
          </p:txBody>
        </p:sp>
      </p:grpSp>
      <p:grpSp>
        <p:nvGrpSpPr>
          <p:cNvPr name="Group 5" id="5"/>
          <p:cNvGrpSpPr/>
          <p:nvPr/>
        </p:nvGrpSpPr>
        <p:grpSpPr>
          <a:xfrm rot="0">
            <a:off x="12398912" y="9530041"/>
            <a:ext cx="5889088" cy="756959"/>
            <a:chOff x="0" y="0"/>
            <a:chExt cx="1551036" cy="199364"/>
          </a:xfrm>
        </p:grpSpPr>
        <p:sp>
          <p:nvSpPr>
            <p:cNvPr name="Freeform 6" id="6"/>
            <p:cNvSpPr/>
            <p:nvPr/>
          </p:nvSpPr>
          <p:spPr>
            <a:xfrm flipH="false" flipV="false" rot="0">
              <a:off x="0" y="0"/>
              <a:ext cx="1551036" cy="199364"/>
            </a:xfrm>
            <a:custGeom>
              <a:avLst/>
              <a:gdLst/>
              <a:ahLst/>
              <a:cxnLst/>
              <a:rect r="r" b="b" t="t" l="l"/>
              <a:pathLst>
                <a:path h="199364" w="1551036">
                  <a:moveTo>
                    <a:pt x="0" y="0"/>
                  </a:moveTo>
                  <a:lnTo>
                    <a:pt x="1551036" y="0"/>
                  </a:lnTo>
                  <a:lnTo>
                    <a:pt x="1551036" y="199364"/>
                  </a:lnTo>
                  <a:lnTo>
                    <a:pt x="0" y="199364"/>
                  </a:lnTo>
                  <a:close/>
                </a:path>
              </a:pathLst>
            </a:custGeom>
            <a:solidFill>
              <a:srgbClr val="5B98BA"/>
            </a:solidFill>
            <a:ln cap="sq">
              <a:noFill/>
              <a:prstDash val="solid"/>
              <a:miter/>
            </a:ln>
          </p:spPr>
        </p:sp>
        <p:sp>
          <p:nvSpPr>
            <p:cNvPr name="TextBox 7" id="7"/>
            <p:cNvSpPr txBox="true"/>
            <p:nvPr/>
          </p:nvSpPr>
          <p:spPr>
            <a:xfrm>
              <a:off x="0" y="-38100"/>
              <a:ext cx="1551036" cy="237464"/>
            </a:xfrm>
            <a:prstGeom prst="rect">
              <a:avLst/>
            </a:prstGeom>
          </p:spPr>
          <p:txBody>
            <a:bodyPr anchor="ctr" rtlCol="false" tIns="50800" lIns="50800" bIns="50800" rIns="50800"/>
            <a:lstStyle/>
            <a:p>
              <a:pPr algn="ctr">
                <a:lnSpc>
                  <a:spcPts val="2659"/>
                </a:lnSpc>
              </a:pPr>
            </a:p>
          </p:txBody>
        </p:sp>
      </p:grpSp>
      <p:sp>
        <p:nvSpPr>
          <p:cNvPr name="Freeform 8" id="8"/>
          <p:cNvSpPr/>
          <p:nvPr/>
        </p:nvSpPr>
        <p:spPr>
          <a:xfrm flipH="false" flipV="false" rot="0">
            <a:off x="-4925441" y="3609788"/>
            <a:ext cx="9392643" cy="9529477"/>
          </a:xfrm>
          <a:custGeom>
            <a:avLst/>
            <a:gdLst/>
            <a:ahLst/>
            <a:cxnLst/>
            <a:rect r="r" b="b" t="t" l="l"/>
            <a:pathLst>
              <a:path h="9529477" w="9392643">
                <a:moveTo>
                  <a:pt x="0" y="0"/>
                </a:moveTo>
                <a:lnTo>
                  <a:pt x="9392643" y="0"/>
                </a:lnTo>
                <a:lnTo>
                  <a:pt x="9392643" y="9529476"/>
                </a:lnTo>
                <a:lnTo>
                  <a:pt x="0" y="9529476"/>
                </a:lnTo>
                <a:lnTo>
                  <a:pt x="0" y="0"/>
                </a:lnTo>
                <a:close/>
              </a:path>
            </a:pathLst>
          </a:custGeom>
          <a:blipFill>
            <a:blip r:embed="rId3">
              <a:alphaModFix amt="20999"/>
              <a:extLst>
                <a:ext uri="{96DAC541-7B7A-43D3-8B79-37D633B846F1}">
                  <asvg:svgBlip xmlns:asvg="http://schemas.microsoft.com/office/drawing/2016/SVG/main" r:embed="rId4"/>
                </a:ext>
              </a:extLst>
            </a:blip>
            <a:stretch>
              <a:fillRect l="0" t="0" r="0" b="0"/>
            </a:stretch>
          </a:blipFill>
        </p:spPr>
      </p:sp>
      <p:sp>
        <p:nvSpPr>
          <p:cNvPr name="TextBox 9" id="9"/>
          <p:cNvSpPr txBox="true"/>
          <p:nvPr/>
        </p:nvSpPr>
        <p:spPr>
          <a:xfrm rot="0">
            <a:off x="1028700" y="185459"/>
            <a:ext cx="4120158" cy="1028700"/>
          </a:xfrm>
          <a:prstGeom prst="rect">
            <a:avLst/>
          </a:prstGeom>
        </p:spPr>
        <p:txBody>
          <a:bodyPr anchor="t" rtlCol="false" tIns="0" lIns="0" bIns="0" rIns="0">
            <a:spAutoFit/>
          </a:bodyPr>
          <a:lstStyle/>
          <a:p>
            <a:pPr algn="ctr">
              <a:lnSpc>
                <a:spcPts val="8400"/>
              </a:lnSpc>
              <a:spcBef>
                <a:spcPct val="0"/>
              </a:spcBef>
            </a:pPr>
            <a:r>
              <a:rPr lang="en-US" b="true" sz="6000">
                <a:solidFill>
                  <a:srgbClr val="000000"/>
                </a:solidFill>
                <a:latin typeface="Montserrat Bold"/>
                <a:ea typeface="Montserrat Bold"/>
                <a:cs typeface="Montserrat Bold"/>
                <a:sym typeface="Montserrat Bold"/>
              </a:rPr>
              <a:t>Resources</a:t>
            </a:r>
          </a:p>
        </p:txBody>
      </p:sp>
      <p:sp>
        <p:nvSpPr>
          <p:cNvPr name="TextBox 10" id="10"/>
          <p:cNvSpPr txBox="true"/>
          <p:nvPr/>
        </p:nvSpPr>
        <p:spPr>
          <a:xfrm rot="0">
            <a:off x="1125443" y="1128434"/>
            <a:ext cx="17259300" cy="12451714"/>
          </a:xfrm>
          <a:prstGeom prst="rect">
            <a:avLst/>
          </a:prstGeom>
        </p:spPr>
        <p:txBody>
          <a:bodyPr anchor="t" rtlCol="false" tIns="0" lIns="0" bIns="0" rIns="0">
            <a:spAutoFit/>
          </a:bodyPr>
          <a:lstStyle/>
          <a:p>
            <a:pPr algn="l">
              <a:lnSpc>
                <a:spcPts val="6020"/>
              </a:lnSpc>
            </a:pPr>
            <a:r>
              <a:rPr lang="en-US" sz="4300" b="true">
                <a:solidFill>
                  <a:srgbClr val="000000"/>
                </a:solidFill>
                <a:latin typeface="Montserrat Bold"/>
                <a:ea typeface="Montserrat Bold"/>
                <a:cs typeface="Montserrat Bold"/>
                <a:sym typeface="Montserrat Bold"/>
              </a:rPr>
              <a:t>Official DOJ Resources</a:t>
            </a:r>
          </a:p>
          <a:p>
            <a:pPr algn="l">
              <a:lnSpc>
                <a:spcPts val="6020"/>
              </a:lnSpc>
            </a:pPr>
            <a:r>
              <a:rPr lang="en-US" sz="4300" u="sng">
                <a:solidFill>
                  <a:srgbClr val="000000"/>
                </a:solidFill>
                <a:latin typeface="Montserrat"/>
                <a:ea typeface="Montserrat"/>
                <a:cs typeface="Montserrat"/>
                <a:sym typeface="Montserrat"/>
                <a:hlinkClick r:id="rId5" tooltip="https://www.ada.gov/resources/web-rule-first-steps/?utm_source=chatgpt.com"/>
              </a:rPr>
              <a:t>ADA.gov First Steps Guide</a:t>
            </a:r>
          </a:p>
          <a:p>
            <a:pPr algn="l">
              <a:lnSpc>
                <a:spcPts val="6020"/>
              </a:lnSpc>
            </a:pPr>
          </a:p>
          <a:p>
            <a:pPr algn="l">
              <a:lnSpc>
                <a:spcPts val="6020"/>
              </a:lnSpc>
            </a:pPr>
            <a:r>
              <a:rPr lang="en-US" sz="4300" b="true">
                <a:solidFill>
                  <a:srgbClr val="000000"/>
                </a:solidFill>
                <a:latin typeface="Montserrat Bold"/>
                <a:ea typeface="Montserrat Bold"/>
                <a:cs typeface="Montserrat Bold"/>
                <a:sym typeface="Montserrat Bold"/>
              </a:rPr>
              <a:t>WCAG 2.1 AA Checklist &amp; Tools</a:t>
            </a:r>
          </a:p>
          <a:p>
            <a:pPr algn="l">
              <a:lnSpc>
                <a:spcPts val="6020"/>
              </a:lnSpc>
            </a:pPr>
            <a:r>
              <a:rPr lang="en-US" sz="4300" u="sng">
                <a:solidFill>
                  <a:srgbClr val="000000"/>
                </a:solidFill>
                <a:latin typeface="Montserrat"/>
                <a:ea typeface="Montserrat"/>
                <a:cs typeface="Montserrat"/>
                <a:sym typeface="Montserrat"/>
                <a:hlinkClick r:id="rId6" tooltip="https://webaim.org/standards/wcag/checklist?utm_source=chatgpt.com"/>
              </a:rPr>
              <a:t>Webaim </a:t>
            </a:r>
            <a:r>
              <a:rPr lang="en-US" sz="4300">
                <a:solidFill>
                  <a:srgbClr val="000000"/>
                </a:solidFill>
                <a:latin typeface="Montserrat"/>
                <a:ea typeface="Montserrat"/>
                <a:cs typeface="Montserrat"/>
                <a:sym typeface="Montserrat"/>
              </a:rPr>
              <a:t>(Training and Resources)</a:t>
            </a:r>
          </a:p>
          <a:p>
            <a:pPr algn="l">
              <a:lnSpc>
                <a:spcPts val="6020"/>
              </a:lnSpc>
            </a:pPr>
            <a:r>
              <a:rPr lang="en-US" sz="4300" u="sng">
                <a:solidFill>
                  <a:srgbClr val="000000"/>
                </a:solidFill>
                <a:latin typeface="Montserrat"/>
                <a:ea typeface="Montserrat"/>
                <a:cs typeface="Montserrat"/>
                <a:sym typeface="Montserrat"/>
                <a:hlinkClick r:id="rId7" tooltip="https://accessible.org/wcag/?utm_source=chatgpt.com"/>
              </a:rPr>
              <a:t>Accessible.org WGAC Checklist</a:t>
            </a:r>
          </a:p>
          <a:p>
            <a:pPr algn="l">
              <a:lnSpc>
                <a:spcPts val="6020"/>
              </a:lnSpc>
            </a:pPr>
          </a:p>
          <a:p>
            <a:pPr algn="l">
              <a:lnSpc>
                <a:spcPts val="6020"/>
              </a:lnSpc>
            </a:pPr>
            <a:r>
              <a:rPr lang="en-US" sz="4300" b="true">
                <a:solidFill>
                  <a:srgbClr val="000000"/>
                </a:solidFill>
                <a:latin typeface="Montserrat Bold"/>
                <a:ea typeface="Montserrat Bold"/>
                <a:cs typeface="Montserrat Bold"/>
                <a:sym typeface="Montserrat Bold"/>
              </a:rPr>
              <a:t>Massachusetts State Website</a:t>
            </a:r>
          </a:p>
          <a:p>
            <a:pPr algn="l">
              <a:lnSpc>
                <a:spcPts val="6020"/>
              </a:lnSpc>
            </a:pPr>
            <a:r>
              <a:rPr lang="en-US" sz="4300" u="sng">
                <a:solidFill>
                  <a:srgbClr val="000000"/>
                </a:solidFill>
                <a:latin typeface="Montserrat"/>
                <a:ea typeface="Montserrat"/>
                <a:cs typeface="Montserrat"/>
                <a:sym typeface="Montserrat"/>
                <a:hlinkClick r:id="rId8" tooltip="https://www.mass.gov/info-details/americans-with-disabilities-act-ada-title-ii-digital-accessibility-information-and-requirements?utm_source=chatgpt.com"/>
              </a:rPr>
              <a:t>Mass.gov </a:t>
            </a:r>
            <a:r>
              <a:rPr lang="en-US" sz="4300">
                <a:solidFill>
                  <a:srgbClr val="000000"/>
                </a:solidFill>
                <a:latin typeface="Montserrat"/>
                <a:ea typeface="Montserrat"/>
                <a:cs typeface="Montserrat"/>
                <a:sym typeface="Montserrat"/>
              </a:rPr>
              <a:t>(Incredible Policy and Action Steps)</a:t>
            </a:r>
          </a:p>
          <a:p>
            <a:pPr algn="l">
              <a:lnSpc>
                <a:spcPts val="6020"/>
              </a:lnSpc>
            </a:pPr>
          </a:p>
          <a:p>
            <a:pPr algn="l">
              <a:lnSpc>
                <a:spcPts val="6020"/>
              </a:lnSpc>
            </a:pPr>
          </a:p>
          <a:p>
            <a:pPr algn="l">
              <a:lnSpc>
                <a:spcPts val="6020"/>
              </a:lnSpc>
            </a:pPr>
          </a:p>
          <a:p>
            <a:pPr algn="l">
              <a:lnSpc>
                <a:spcPts val="6020"/>
              </a:lnSpc>
            </a:pPr>
          </a:p>
          <a:p>
            <a:pPr algn="l">
              <a:lnSpc>
                <a:spcPts val="6020"/>
              </a:lnSpc>
            </a:pPr>
          </a:p>
          <a:p>
            <a:pPr algn="l">
              <a:lnSpc>
                <a:spcPts val="6020"/>
              </a:lnSpc>
            </a:pPr>
          </a:p>
          <a:p>
            <a:pPr algn="l">
              <a:lnSpc>
                <a:spcPts val="8400"/>
              </a:lnSpc>
              <a:spcBef>
                <a:spcPct val="0"/>
              </a:spcBef>
            </a:pP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bg>
      <p:bgPr>
        <a:solidFill>
          <a:srgbClr val="FDFDFD"/>
        </a:solidFill>
      </p:bgPr>
    </p:bg>
    <p:spTree>
      <p:nvGrpSpPr>
        <p:cNvPr id="1" name=""/>
        <p:cNvGrpSpPr/>
        <p:nvPr/>
      </p:nvGrpSpPr>
      <p:grpSpPr>
        <a:xfrm>
          <a:off x="0" y="0"/>
          <a:ext cx="0" cy="0"/>
          <a:chOff x="0" y="0"/>
          <a:chExt cx="0" cy="0"/>
        </a:xfrm>
      </p:grpSpPr>
      <p:grpSp>
        <p:nvGrpSpPr>
          <p:cNvPr name="Group 2" id="2"/>
          <p:cNvGrpSpPr/>
          <p:nvPr/>
        </p:nvGrpSpPr>
        <p:grpSpPr>
          <a:xfrm rot="0">
            <a:off x="12398912" y="0"/>
            <a:ext cx="5889088" cy="756959"/>
            <a:chOff x="0" y="0"/>
            <a:chExt cx="1551036" cy="199364"/>
          </a:xfrm>
        </p:grpSpPr>
        <p:sp>
          <p:nvSpPr>
            <p:cNvPr name="Freeform 3" id="3"/>
            <p:cNvSpPr/>
            <p:nvPr/>
          </p:nvSpPr>
          <p:spPr>
            <a:xfrm flipH="false" flipV="false" rot="0">
              <a:off x="0" y="0"/>
              <a:ext cx="1551036" cy="199364"/>
            </a:xfrm>
            <a:custGeom>
              <a:avLst/>
              <a:gdLst/>
              <a:ahLst/>
              <a:cxnLst/>
              <a:rect r="r" b="b" t="t" l="l"/>
              <a:pathLst>
                <a:path h="199364" w="1551036">
                  <a:moveTo>
                    <a:pt x="0" y="0"/>
                  </a:moveTo>
                  <a:lnTo>
                    <a:pt x="1551036" y="0"/>
                  </a:lnTo>
                  <a:lnTo>
                    <a:pt x="1551036" y="199364"/>
                  </a:lnTo>
                  <a:lnTo>
                    <a:pt x="0" y="199364"/>
                  </a:lnTo>
                  <a:close/>
                </a:path>
              </a:pathLst>
            </a:custGeom>
            <a:solidFill>
              <a:srgbClr val="5B98BA"/>
            </a:solidFill>
            <a:ln cap="sq">
              <a:noFill/>
              <a:prstDash val="solid"/>
              <a:miter/>
            </a:ln>
          </p:spPr>
        </p:sp>
        <p:sp>
          <p:nvSpPr>
            <p:cNvPr name="TextBox 4" id="4"/>
            <p:cNvSpPr txBox="true"/>
            <p:nvPr/>
          </p:nvSpPr>
          <p:spPr>
            <a:xfrm>
              <a:off x="0" y="-38100"/>
              <a:ext cx="1551036" cy="237464"/>
            </a:xfrm>
            <a:prstGeom prst="rect">
              <a:avLst/>
            </a:prstGeom>
          </p:spPr>
          <p:txBody>
            <a:bodyPr anchor="ctr" rtlCol="false" tIns="50800" lIns="50800" bIns="50800" rIns="50800"/>
            <a:lstStyle/>
            <a:p>
              <a:pPr algn="ctr">
                <a:lnSpc>
                  <a:spcPts val="2659"/>
                </a:lnSpc>
              </a:pPr>
            </a:p>
          </p:txBody>
        </p:sp>
      </p:grpSp>
      <p:grpSp>
        <p:nvGrpSpPr>
          <p:cNvPr name="Group 5" id="5"/>
          <p:cNvGrpSpPr/>
          <p:nvPr/>
        </p:nvGrpSpPr>
        <p:grpSpPr>
          <a:xfrm rot="0">
            <a:off x="12398912" y="9530041"/>
            <a:ext cx="5889088" cy="756959"/>
            <a:chOff x="0" y="0"/>
            <a:chExt cx="1551036" cy="199364"/>
          </a:xfrm>
        </p:grpSpPr>
        <p:sp>
          <p:nvSpPr>
            <p:cNvPr name="Freeform 6" id="6"/>
            <p:cNvSpPr/>
            <p:nvPr/>
          </p:nvSpPr>
          <p:spPr>
            <a:xfrm flipH="false" flipV="false" rot="0">
              <a:off x="0" y="0"/>
              <a:ext cx="1551036" cy="199364"/>
            </a:xfrm>
            <a:custGeom>
              <a:avLst/>
              <a:gdLst/>
              <a:ahLst/>
              <a:cxnLst/>
              <a:rect r="r" b="b" t="t" l="l"/>
              <a:pathLst>
                <a:path h="199364" w="1551036">
                  <a:moveTo>
                    <a:pt x="0" y="0"/>
                  </a:moveTo>
                  <a:lnTo>
                    <a:pt x="1551036" y="0"/>
                  </a:lnTo>
                  <a:lnTo>
                    <a:pt x="1551036" y="199364"/>
                  </a:lnTo>
                  <a:lnTo>
                    <a:pt x="0" y="199364"/>
                  </a:lnTo>
                  <a:close/>
                </a:path>
              </a:pathLst>
            </a:custGeom>
            <a:solidFill>
              <a:srgbClr val="5B98BA"/>
            </a:solidFill>
            <a:ln cap="sq">
              <a:noFill/>
              <a:prstDash val="solid"/>
              <a:miter/>
            </a:ln>
          </p:spPr>
        </p:sp>
        <p:sp>
          <p:nvSpPr>
            <p:cNvPr name="TextBox 7" id="7"/>
            <p:cNvSpPr txBox="true"/>
            <p:nvPr/>
          </p:nvSpPr>
          <p:spPr>
            <a:xfrm>
              <a:off x="0" y="-38100"/>
              <a:ext cx="1551036" cy="237464"/>
            </a:xfrm>
            <a:prstGeom prst="rect">
              <a:avLst/>
            </a:prstGeom>
          </p:spPr>
          <p:txBody>
            <a:bodyPr anchor="ctr" rtlCol="false" tIns="50800" lIns="50800" bIns="50800" rIns="50800"/>
            <a:lstStyle/>
            <a:p>
              <a:pPr algn="ctr">
                <a:lnSpc>
                  <a:spcPts val="2659"/>
                </a:lnSpc>
              </a:pPr>
            </a:p>
          </p:txBody>
        </p:sp>
      </p:grpSp>
      <p:sp>
        <p:nvSpPr>
          <p:cNvPr name="Freeform 8" id="8"/>
          <p:cNvSpPr/>
          <p:nvPr/>
        </p:nvSpPr>
        <p:spPr>
          <a:xfrm flipH="false" flipV="false" rot="0">
            <a:off x="-4925441" y="3609788"/>
            <a:ext cx="9392643" cy="9529477"/>
          </a:xfrm>
          <a:custGeom>
            <a:avLst/>
            <a:gdLst/>
            <a:ahLst/>
            <a:cxnLst/>
            <a:rect r="r" b="b" t="t" l="l"/>
            <a:pathLst>
              <a:path h="9529477" w="9392643">
                <a:moveTo>
                  <a:pt x="0" y="0"/>
                </a:moveTo>
                <a:lnTo>
                  <a:pt x="9392643" y="0"/>
                </a:lnTo>
                <a:lnTo>
                  <a:pt x="9392643" y="9529476"/>
                </a:lnTo>
                <a:lnTo>
                  <a:pt x="0" y="9529476"/>
                </a:lnTo>
                <a:lnTo>
                  <a:pt x="0" y="0"/>
                </a:lnTo>
                <a:close/>
              </a:path>
            </a:pathLst>
          </a:custGeom>
          <a:blipFill>
            <a:blip r:embed="rId2">
              <a:alphaModFix amt="20999"/>
              <a:extLst>
                <a:ext uri="{96DAC541-7B7A-43D3-8B79-37D633B846F1}">
                  <asvg:svgBlip xmlns:asvg="http://schemas.microsoft.com/office/drawing/2016/SVG/main" r:embed="rId3"/>
                </a:ext>
              </a:extLst>
            </a:blip>
            <a:stretch>
              <a:fillRect l="0" t="0" r="0" b="0"/>
            </a:stretch>
          </a:blipFill>
        </p:spPr>
      </p:sp>
      <p:sp>
        <p:nvSpPr>
          <p:cNvPr name="Freeform 9" id="9"/>
          <p:cNvSpPr/>
          <p:nvPr/>
        </p:nvSpPr>
        <p:spPr>
          <a:xfrm flipH="false" flipV="false" rot="0">
            <a:off x="9144000" y="892830"/>
            <a:ext cx="8522647" cy="8501341"/>
          </a:xfrm>
          <a:custGeom>
            <a:avLst/>
            <a:gdLst/>
            <a:ahLst/>
            <a:cxnLst/>
            <a:rect r="r" b="b" t="t" l="l"/>
            <a:pathLst>
              <a:path h="8501341" w="8522647">
                <a:moveTo>
                  <a:pt x="0" y="0"/>
                </a:moveTo>
                <a:lnTo>
                  <a:pt x="8522647" y="0"/>
                </a:lnTo>
                <a:lnTo>
                  <a:pt x="8522647" y="8501340"/>
                </a:lnTo>
                <a:lnTo>
                  <a:pt x="0" y="8501340"/>
                </a:lnTo>
                <a:lnTo>
                  <a:pt x="0" y="0"/>
                </a:lnTo>
                <a:close/>
              </a:path>
            </a:pathLst>
          </a:custGeom>
          <a:blipFill>
            <a:blip r:embed="rId4"/>
            <a:stretch>
              <a:fillRect l="0" t="0" r="0" b="0"/>
            </a:stretch>
          </a:blipFill>
        </p:spPr>
      </p:sp>
      <p:sp>
        <p:nvSpPr>
          <p:cNvPr name="Freeform 10" id="10"/>
          <p:cNvSpPr/>
          <p:nvPr/>
        </p:nvSpPr>
        <p:spPr>
          <a:xfrm flipH="false" flipV="false" rot="0">
            <a:off x="6086150" y="3609788"/>
            <a:ext cx="3057850" cy="1922623"/>
          </a:xfrm>
          <a:custGeom>
            <a:avLst/>
            <a:gdLst/>
            <a:ahLst/>
            <a:cxnLst/>
            <a:rect r="r" b="b" t="t" l="l"/>
            <a:pathLst>
              <a:path h="1922623" w="3057850">
                <a:moveTo>
                  <a:pt x="0" y="0"/>
                </a:moveTo>
                <a:lnTo>
                  <a:pt x="3057850" y="0"/>
                </a:lnTo>
                <a:lnTo>
                  <a:pt x="3057850" y="1922623"/>
                </a:lnTo>
                <a:lnTo>
                  <a:pt x="0" y="1922623"/>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11" id="11"/>
          <p:cNvSpPr txBox="true"/>
          <p:nvPr/>
        </p:nvSpPr>
        <p:spPr>
          <a:xfrm rot="0">
            <a:off x="1028700" y="1104520"/>
            <a:ext cx="4481364" cy="1028700"/>
          </a:xfrm>
          <a:prstGeom prst="rect">
            <a:avLst/>
          </a:prstGeom>
        </p:spPr>
        <p:txBody>
          <a:bodyPr anchor="t" rtlCol="false" tIns="0" lIns="0" bIns="0" rIns="0">
            <a:spAutoFit/>
          </a:bodyPr>
          <a:lstStyle/>
          <a:p>
            <a:pPr algn="ctr">
              <a:lnSpc>
                <a:spcPts val="8400"/>
              </a:lnSpc>
              <a:spcBef>
                <a:spcPct val="0"/>
              </a:spcBef>
            </a:pPr>
            <a:r>
              <a:rPr lang="en-US" b="true" sz="6000">
                <a:solidFill>
                  <a:srgbClr val="000000"/>
                </a:solidFill>
                <a:latin typeface="Montserrat Bold"/>
                <a:ea typeface="Montserrat Bold"/>
                <a:cs typeface="Montserrat Bold"/>
                <a:sym typeface="Montserrat Bold"/>
              </a:rPr>
              <a:t>Questions?</a:t>
            </a:r>
          </a:p>
        </p:txBody>
      </p:sp>
      <p:sp>
        <p:nvSpPr>
          <p:cNvPr name="TextBox 12" id="12"/>
          <p:cNvSpPr txBox="true"/>
          <p:nvPr/>
        </p:nvSpPr>
        <p:spPr>
          <a:xfrm rot="0">
            <a:off x="1028700" y="3769593"/>
            <a:ext cx="4944666" cy="1028700"/>
          </a:xfrm>
          <a:prstGeom prst="rect">
            <a:avLst/>
          </a:prstGeom>
        </p:spPr>
        <p:txBody>
          <a:bodyPr anchor="t" rtlCol="false" tIns="0" lIns="0" bIns="0" rIns="0">
            <a:spAutoFit/>
          </a:bodyPr>
          <a:lstStyle/>
          <a:p>
            <a:pPr algn="ctr">
              <a:lnSpc>
                <a:spcPts val="8400"/>
              </a:lnSpc>
              <a:spcBef>
                <a:spcPct val="0"/>
              </a:spcBef>
            </a:pPr>
            <a:r>
              <a:rPr lang="en-US" b="true" sz="6000">
                <a:solidFill>
                  <a:srgbClr val="000000"/>
                </a:solidFill>
                <a:latin typeface="Montserrat Bold"/>
                <a:ea typeface="Montserrat Bold"/>
                <a:cs typeface="Montserrat Bold"/>
                <a:sym typeface="Montserrat Bold"/>
              </a:rPr>
              <a:t>Contact Info</a:t>
            </a:r>
          </a:p>
        </p:txBody>
      </p:sp>
      <p:sp>
        <p:nvSpPr>
          <p:cNvPr name="TextBox 13" id="13"/>
          <p:cNvSpPr txBox="true"/>
          <p:nvPr/>
        </p:nvSpPr>
        <p:spPr>
          <a:xfrm rot="0">
            <a:off x="11580813" y="8855055"/>
            <a:ext cx="3865513" cy="645160"/>
          </a:xfrm>
          <a:prstGeom prst="rect">
            <a:avLst/>
          </a:prstGeom>
        </p:spPr>
        <p:txBody>
          <a:bodyPr anchor="t" rtlCol="false" tIns="0" lIns="0" bIns="0" rIns="0">
            <a:spAutoFit/>
          </a:bodyPr>
          <a:lstStyle/>
          <a:p>
            <a:pPr algn="ctr">
              <a:lnSpc>
                <a:spcPts val="5389"/>
              </a:lnSpc>
            </a:pPr>
            <a:r>
              <a:rPr lang="en-US" sz="3849" b="true">
                <a:solidFill>
                  <a:srgbClr val="000000"/>
                </a:solidFill>
                <a:latin typeface="Montserrat Bold"/>
                <a:ea typeface="Montserrat Bold"/>
                <a:cs typeface="Montserrat Bold"/>
                <a:sym typeface="Montserrat Bold"/>
              </a:rPr>
              <a:t>Laura Magness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DAGv_6JAR9U</dc:identifier>
  <dcterms:modified xsi:type="dcterms:W3CDTF">2011-08-01T06:04:30Z</dcterms:modified>
  <cp:revision>1</cp:revision>
  <dc:title>It’s a Formal Regulation, Not Just Guidance: New ADA Rules</dc:title>
</cp:coreProperties>
</file>