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Playfair Display"/>
      <p:regular r:id="rId32"/>
      <p:bold r:id="rId33"/>
      <p:italic r:id="rId34"/>
      <p:boldItalic r:id="rId35"/>
    </p:embeddedFont>
    <p:embeddedFont>
      <p:font typeface="Lato"/>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PlayfairDisplay-bold.fntdata"/><Relationship Id="rId10" Type="http://schemas.openxmlformats.org/officeDocument/2006/relationships/slide" Target="slides/slide5.xml"/><Relationship Id="rId32" Type="http://schemas.openxmlformats.org/officeDocument/2006/relationships/font" Target="fonts/PlayfairDisplay-regular.fntdata"/><Relationship Id="rId13" Type="http://schemas.openxmlformats.org/officeDocument/2006/relationships/slide" Target="slides/slide8.xml"/><Relationship Id="rId35" Type="http://schemas.openxmlformats.org/officeDocument/2006/relationships/font" Target="fonts/PlayfairDisplay-boldItalic.fntdata"/><Relationship Id="rId12" Type="http://schemas.openxmlformats.org/officeDocument/2006/relationships/slide" Target="slides/slide7.xml"/><Relationship Id="rId34" Type="http://schemas.openxmlformats.org/officeDocument/2006/relationships/font" Target="fonts/PlayfairDisplay-italic.fntdata"/><Relationship Id="rId15" Type="http://schemas.openxmlformats.org/officeDocument/2006/relationships/slide" Target="slides/slide10.xml"/><Relationship Id="rId37" Type="http://schemas.openxmlformats.org/officeDocument/2006/relationships/font" Target="fonts/Lato-bold.fntdata"/><Relationship Id="rId14" Type="http://schemas.openxmlformats.org/officeDocument/2006/relationships/slide" Target="slides/slide9.xml"/><Relationship Id="rId36" Type="http://schemas.openxmlformats.org/officeDocument/2006/relationships/font" Target="fonts/Lato-regular.fntdata"/><Relationship Id="rId17" Type="http://schemas.openxmlformats.org/officeDocument/2006/relationships/slide" Target="slides/slide12.xml"/><Relationship Id="rId39" Type="http://schemas.openxmlformats.org/officeDocument/2006/relationships/font" Target="fonts/Lato-boldItalic.fntdata"/><Relationship Id="rId16" Type="http://schemas.openxmlformats.org/officeDocument/2006/relationships/slide" Target="slides/slide11.xml"/><Relationship Id="rId38" Type="http://schemas.openxmlformats.org/officeDocument/2006/relationships/font" Target="fonts/Lato-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c6f889893_0_4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c6f88989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have worked together for 6 years on numerous public safety incidents.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We’re going to have breaks throughout to ask you questions, called “decision points,” about what you would do, and have quick discussions throughout.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While we will be running through a timeline, this presentation is all about people - trust, mental states, and meeting needs. So, we’re going to incorporate some elements of those things throughout.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7bd85ab384_0_14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7bd85ab384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Rachael - Like we said, we want this to be a people-focused presentation, so our very first takeaway is Relationships First - and by first, we mean before the incident happens.</a:t>
            </a:r>
            <a:endParaRPr/>
          </a:p>
          <a:p>
            <a:pPr indent="0" lvl="0" marL="0" rtl="0" algn="l">
              <a:spcBef>
                <a:spcPts val="0"/>
              </a:spcBef>
              <a:spcAft>
                <a:spcPts val="0"/>
              </a:spcAft>
              <a:buNone/>
            </a:pPr>
            <a:r>
              <a:rPr lang="en"/>
              <a:t>Ryan - Rachael and I worked on several incidents together </a:t>
            </a:r>
            <a:r>
              <a:rPr lang="en">
                <a:solidFill>
                  <a:schemeClr val="dk1"/>
                </a:solidFill>
              </a:rPr>
              <a:t>like the McManigal House Explosives (pictured), numerous house fires, investigative pieces, and more. It was important for us to have an understanding and relationship to help these be successful, which we’ve built over time.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Here is our first takeaway:</a:t>
            </a:r>
            <a:endParaRPr>
              <a:solidFill>
                <a:schemeClr val="dk1"/>
              </a:solidFill>
            </a:endParaRPr>
          </a:p>
          <a:p>
            <a:pPr indent="0" lvl="0" marL="0" rtl="0" algn="l">
              <a:spcBef>
                <a:spcPts val="0"/>
              </a:spcBef>
              <a:spcAft>
                <a:spcPts val="0"/>
              </a:spcAft>
              <a:buNone/>
            </a:pPr>
            <a:r>
              <a:rPr lang="en">
                <a:solidFill>
                  <a:schemeClr val="dk1"/>
                </a:solidFill>
              </a:rPr>
              <a:t>Know who you will be working with from different departments in an incident, which means, you should:</a:t>
            </a:r>
            <a:endParaRPr>
              <a:solidFill>
                <a:schemeClr val="dk1"/>
              </a:solidFill>
            </a:endParaRPr>
          </a:p>
          <a:p>
            <a:pPr indent="0" lvl="0" marL="0" rtl="0" algn="l">
              <a:spcBef>
                <a:spcPts val="0"/>
              </a:spcBef>
              <a:spcAft>
                <a:spcPts val="0"/>
              </a:spcAft>
              <a:buNone/>
            </a:pPr>
            <a:r>
              <a:rPr lang="en">
                <a:solidFill>
                  <a:schemeClr val="dk1"/>
                </a:solidFill>
              </a:rPr>
              <a:t>Meet with them now</a:t>
            </a:r>
            <a:endParaRPr>
              <a:solidFill>
                <a:schemeClr val="dk1"/>
              </a:solidFill>
            </a:endParaRPr>
          </a:p>
          <a:p>
            <a:pPr indent="0" lvl="0" marL="0" rtl="0" algn="l">
              <a:spcBef>
                <a:spcPts val="0"/>
              </a:spcBef>
              <a:spcAft>
                <a:spcPts val="0"/>
              </a:spcAft>
              <a:buNone/>
            </a:pPr>
            <a:r>
              <a:rPr lang="en">
                <a:solidFill>
                  <a:schemeClr val="dk1"/>
                </a:solidFill>
              </a:rPr>
              <a:t>Determine who handles which parts of the response</a:t>
            </a:r>
            <a:endParaRPr>
              <a:solidFill>
                <a:schemeClr val="dk1"/>
              </a:solidFill>
            </a:endParaRPr>
          </a:p>
          <a:p>
            <a:pPr indent="0" lvl="0" marL="0" rtl="0" algn="l">
              <a:spcBef>
                <a:spcPts val="0"/>
              </a:spcBef>
              <a:spcAft>
                <a:spcPts val="0"/>
              </a:spcAft>
              <a:buNone/>
            </a:pPr>
            <a:r>
              <a:rPr lang="en">
                <a:solidFill>
                  <a:schemeClr val="dk1"/>
                </a:solidFill>
              </a:rPr>
              <a:t>Make it clear that you are there to support them</a:t>
            </a:r>
            <a:endParaRPr>
              <a:solidFill>
                <a:schemeClr val="dk1"/>
              </a:solidFill>
            </a:endParaRPr>
          </a:p>
          <a:p>
            <a:pPr indent="0" lvl="0" marL="0" rtl="0" algn="l">
              <a:spcBef>
                <a:spcPts val="0"/>
              </a:spcBef>
              <a:spcAft>
                <a:spcPts val="0"/>
              </a:spcAft>
              <a:buNone/>
            </a:pPr>
            <a:r>
              <a:rPr lang="en">
                <a:solidFill>
                  <a:schemeClr val="dk1"/>
                </a:solidFill>
              </a:rPr>
              <a:t>Show up and do what you said you would</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82aebc7f3d_0_5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82aebc7f3d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Rachael’s perspective - First part of the story, I didn’t realized I had felt the explosion until later that day. Several of us felt it and commented on it at City Hall. Minutes later, an information center agent runs into my office and says - we’re getting calls about an explosion - Brian’s wife says it’s their neighbors house. Brian, is our economic development director. I follow the agent out and we catch Brian in the lobby as he’s answering a call from his wife. You can hear her frantic voice as she’s trying to explain what happened. He heads home immediately. I get the address, pack up, and head over.</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Ryan’s Perspective - </a:t>
            </a:r>
            <a:endParaRPr/>
          </a:p>
          <a:p>
            <a:pPr indent="0" lvl="0" marL="0" rtl="0" algn="l">
              <a:spcBef>
                <a:spcPts val="0"/>
              </a:spcBef>
              <a:spcAft>
                <a:spcPts val="0"/>
              </a:spcAft>
              <a:buNone/>
            </a:pPr>
            <a:r>
              <a:rPr lang="en"/>
              <a:t>3:09 p.m. - Dispatched to a report of a house fire/explosion - play audio</a:t>
            </a:r>
            <a:endParaRPr/>
          </a:p>
          <a:p>
            <a:pPr indent="0" lvl="0" marL="0" rtl="0" algn="l">
              <a:spcBef>
                <a:spcPts val="0"/>
              </a:spcBef>
              <a:spcAft>
                <a:spcPts val="0"/>
              </a:spcAft>
              <a:buNone/>
            </a:pPr>
            <a:r>
              <a:rPr lang="en"/>
              <a:t>On scene, this is my first photo, running ICS system, assessing situation.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734974c409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734974c4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Significant damage from what appeared to be an explosion</a:t>
            </a:r>
            <a:endParaRPr/>
          </a:p>
          <a:p>
            <a:pPr indent="0" lvl="0" marL="0" rtl="0" algn="l">
              <a:spcBef>
                <a:spcPts val="0"/>
              </a:spcBef>
              <a:spcAft>
                <a:spcPts val="0"/>
              </a:spcAft>
              <a:buNone/>
            </a:pPr>
            <a:r>
              <a:rPr lang="en"/>
              <a:t>Don’t know what caused it</a:t>
            </a:r>
            <a:endParaRPr/>
          </a:p>
          <a:p>
            <a:pPr indent="0" lvl="0" marL="0" rtl="0" algn="l">
              <a:spcBef>
                <a:spcPts val="0"/>
              </a:spcBef>
              <a:spcAft>
                <a:spcPts val="0"/>
              </a:spcAft>
              <a:buNone/>
            </a:pPr>
            <a:r>
              <a:rPr lang="en"/>
              <a:t>Initial reports indicating no one was in the house</a:t>
            </a:r>
            <a:endParaRPr/>
          </a:p>
          <a:p>
            <a:pPr indent="0" lvl="0" marL="0" rtl="0" algn="l">
              <a:spcBef>
                <a:spcPts val="0"/>
              </a:spcBef>
              <a:spcAft>
                <a:spcPts val="0"/>
              </a:spcAft>
              <a:buNone/>
            </a:pPr>
            <a:r>
              <a:rPr lang="en"/>
              <a:t>Worked to figure out if there is ongoing danger and conduct initial evacuations</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7bd85ab384_0_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7bd85ab38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a:t>
            </a:r>
            <a:endParaRPr/>
          </a:p>
          <a:p>
            <a:pPr indent="0" lvl="0" marL="0" rtl="0" algn="l">
              <a:spcBef>
                <a:spcPts val="0"/>
              </a:spcBef>
              <a:spcAft>
                <a:spcPts val="0"/>
              </a:spcAft>
              <a:buClr>
                <a:schemeClr val="dk1"/>
              </a:buClr>
              <a:buSzPts val="1100"/>
              <a:buFont typeface="Arial"/>
              <a:buNone/>
            </a:pPr>
            <a:r>
              <a:rPr lang="en">
                <a:solidFill>
                  <a:schemeClr val="dk1"/>
                </a:solidFill>
              </a:rPr>
              <a:t>Between 3 and 7 p.m. aggressive fire suppression</a:t>
            </a:r>
            <a:endParaRPr>
              <a:solidFill>
                <a:schemeClr val="dk1"/>
              </a:solidFill>
            </a:endParaRPr>
          </a:p>
          <a:p>
            <a:pPr indent="0" lvl="0" marL="0" rtl="0" algn="l">
              <a:spcBef>
                <a:spcPts val="0"/>
              </a:spcBef>
              <a:spcAft>
                <a:spcPts val="0"/>
              </a:spcAft>
              <a:buNone/>
            </a:pPr>
            <a:r>
              <a:rPr lang="en">
                <a:solidFill>
                  <a:schemeClr val="dk1"/>
                </a:solidFill>
              </a:rPr>
              <a:t>Have a report from a neighbor that there may have been a juvenile in house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3:23 p.m. - Have a report from a neighbor that there may have been a juvenile in the house</a:t>
            </a:r>
            <a:endParaRPr/>
          </a:p>
          <a:p>
            <a:pPr indent="0" lvl="0" marL="0" rtl="0" algn="l">
              <a:spcBef>
                <a:spcPts val="0"/>
              </a:spcBef>
              <a:spcAft>
                <a:spcPts val="0"/>
              </a:spcAft>
              <a:buNone/>
            </a:pPr>
            <a:r>
              <a:rPr lang="en"/>
              <a:t>3:32 p.m. - Family arrives on scene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Human element - Tell the Story of mom and how it changed operations at that point. </a:t>
            </a:r>
            <a:r>
              <a:rPr lang="en">
                <a:solidFill>
                  <a:schemeClr val="dk1"/>
                </a:solidFill>
              </a:rPr>
              <a:t>Then, we hear someone scream, we figured out quickly that it was mom and that someone was in the house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Rachael - 3:45 p.m. - Rachael shows up, coordinates with PD on media staging and starts wrangling media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Start working with Fire to get briefing, determine DC Lessner as spokesperson</a:t>
            </a:r>
            <a:endParaRPr/>
          </a:p>
          <a:p>
            <a:pPr indent="0" lvl="0" marL="0" rtl="0" algn="l">
              <a:spcBef>
                <a:spcPts val="0"/>
              </a:spcBef>
              <a:spcAft>
                <a:spcPts val="0"/>
              </a:spcAft>
              <a:buNone/>
            </a:pPr>
            <a:r>
              <a:rPr lang="en"/>
              <a:t>Starting setting up initial interviews</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734974c409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734974c40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Rachael - Decision Point! Knowing what </a:t>
            </a:r>
            <a:r>
              <a:rPr lang="en">
                <a:solidFill>
                  <a:schemeClr val="dk1"/>
                </a:solidFill>
              </a:rPr>
              <a:t>you</a:t>
            </a:r>
            <a:r>
              <a:rPr lang="en">
                <a:solidFill>
                  <a:schemeClr val="dk1"/>
                </a:solidFill>
              </a:rPr>
              <a:t> know at this point, who would you choose as the spokesperson and why.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Any of these could have been the right answer, depending on the needs of your team.</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We felt like Fire should be on camera because of the visual and trust.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Ryan- talk through your decision process with the chief</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Ryan and Chief had a conversation about who should be point - Ryan said he’d rather keep the chief “in his back pocket,” in case things escalated.</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706da47fb8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706da47fb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Rachael talks through wrangling media, talking through key messages with Ryan, and setting up the initial round of interviews. </a:t>
            </a:r>
            <a:endParaRPr/>
          </a:p>
          <a:p>
            <a:pPr indent="0" lvl="0" marL="0" rtl="0" algn="l">
              <a:spcBef>
                <a:spcPts val="0"/>
              </a:spcBef>
              <a:spcAft>
                <a:spcPts val="0"/>
              </a:spcAft>
              <a:buNone/>
            </a:pPr>
            <a:r>
              <a:rPr lang="en"/>
              <a:t>Ryan talks about what he was thinking at this point.</a:t>
            </a:r>
            <a:endParaRPr/>
          </a:p>
          <a:p>
            <a:pPr indent="0" lvl="0" marL="0" rtl="0" algn="l">
              <a:spcBef>
                <a:spcPts val="0"/>
              </a:spcBef>
              <a:spcAft>
                <a:spcPts val="0"/>
              </a:spcAft>
              <a:buNone/>
            </a:pPr>
            <a:r>
              <a:rPr lang="en"/>
              <a:t>Play clip.</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734974c409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734974c40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 the initial round of interviews, I ran back to my car to prep the initial release.</a:t>
            </a:r>
            <a:endParaRPr/>
          </a:p>
          <a:p>
            <a:pPr indent="0" lvl="0" marL="0" rtl="0" algn="l">
              <a:spcBef>
                <a:spcPts val="0"/>
              </a:spcBef>
              <a:spcAft>
                <a:spcPts val="0"/>
              </a:spcAft>
              <a:buNone/>
            </a:pPr>
            <a:r>
              <a:rPr lang="en"/>
              <a:t>Needed to think through political aspect and make sure key stakeholders were included.</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7bd85ab384_0_13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7bd85ab384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Also note, I was freezing because I had expected to be working in office all day and did not have warm enough attire. After that I keep a warm coat and other items in my car.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 am pretty sure the Fire and police peeps were laughing at me. I got offered a coat more than once!</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7bd85ab384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7bd85ab38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was hesitant to respond to media at this point because there was no new information. He decided to go ahead and do the interview to give them something. [Maybe cut the last piece out with Andrew adams about the body being found]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[Potential decision point - If you have info, but can’t share it, what do you do when the media is there] - Ahead of the video clip.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They are asking questions about social media - we know it’s the kid, we know his name, why aren’t you telling us…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7bd85ab384_0_1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7bd85ab384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was hesitant to respond to media at this point because there was no new information. He decided to go ahead and do the interview to give them something.</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7bd85ab384_0_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7bd85ab38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a:t>
            </a:r>
            <a:endParaRPr>
              <a:solidFill>
                <a:schemeClr val="dk1"/>
              </a:solidFill>
            </a:endParaRPr>
          </a:p>
          <a:p>
            <a:pPr indent="0" lvl="0" marL="0" rtl="0" algn="l">
              <a:spcBef>
                <a:spcPts val="0"/>
              </a:spcBef>
              <a:spcAft>
                <a:spcPts val="0"/>
              </a:spcAft>
              <a:buNone/>
            </a:pPr>
            <a:r>
              <a:rPr lang="en">
                <a:solidFill>
                  <a:schemeClr val="dk1"/>
                </a:solidFill>
              </a:rPr>
              <a:t>7:51 p.m. - Body found, Fire Chief Notifies family - what was everyone thinking and feeling at this point?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Then:</a:t>
            </a:r>
            <a:endParaRPr>
              <a:solidFill>
                <a:schemeClr val="dk1"/>
              </a:solidFill>
            </a:endParaRPr>
          </a:p>
          <a:p>
            <a:pPr indent="0" lvl="0" marL="0" rtl="0" algn="l">
              <a:spcBef>
                <a:spcPts val="0"/>
              </a:spcBef>
              <a:spcAft>
                <a:spcPts val="0"/>
              </a:spcAft>
              <a:buNone/>
            </a:pPr>
            <a:r>
              <a:rPr lang="en">
                <a:solidFill>
                  <a:schemeClr val="dk1"/>
                </a:solidFill>
              </a:rPr>
              <a:t>Neighbors and friends tell news media and post to social media that it is a student from Bingham High School that died</a:t>
            </a:r>
            <a:endParaRPr>
              <a:solidFill>
                <a:schemeClr val="dk1"/>
              </a:solidFill>
            </a:endParaRPr>
          </a:p>
          <a:p>
            <a:pPr indent="0" lvl="0" marL="0" rtl="0" algn="l">
              <a:spcBef>
                <a:spcPts val="0"/>
              </a:spcBef>
              <a:spcAft>
                <a:spcPts val="0"/>
              </a:spcAft>
              <a:buNone/>
            </a:pPr>
            <a:r>
              <a:rPr lang="en">
                <a:solidFill>
                  <a:schemeClr val="dk1"/>
                </a:solidFill>
              </a:rPr>
              <a:t>Beginning at 8 p.m. media starts pushing for confirmation of the details</a:t>
            </a:r>
            <a:endParaRPr>
              <a:solidFill>
                <a:schemeClr val="dk1"/>
              </a:solidFill>
            </a:endParaRPr>
          </a:p>
          <a:p>
            <a:pPr indent="0" lvl="0" marL="0" rtl="0" algn="l">
              <a:spcBef>
                <a:spcPts val="0"/>
              </a:spcBef>
              <a:spcAft>
                <a:spcPts val="0"/>
              </a:spcAft>
              <a:buNone/>
            </a:pPr>
            <a:r>
              <a:rPr lang="en">
                <a:solidFill>
                  <a:schemeClr val="dk1"/>
                </a:solidFill>
              </a:rPr>
              <a:t>Family asked the City not to release the name or any other details</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7bd85ab384_0_7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7bd85ab384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Which action would have taken next, given that the family asked us not to </a:t>
            </a:r>
            <a:r>
              <a:rPr lang="en">
                <a:solidFill>
                  <a:schemeClr val="dk1"/>
                </a:solidFill>
              </a:rPr>
              <a:t>release</a:t>
            </a:r>
            <a:r>
              <a:rPr lang="en">
                <a:solidFill>
                  <a:schemeClr val="dk1"/>
                </a:solidFill>
              </a:rPr>
              <a:t> names or details about </a:t>
            </a:r>
            <a:r>
              <a:rPr lang="en">
                <a:solidFill>
                  <a:schemeClr val="dk1"/>
                </a:solidFill>
              </a:rPr>
              <a:t>their</a:t>
            </a:r>
            <a:r>
              <a:rPr lang="en">
                <a:solidFill>
                  <a:schemeClr val="dk1"/>
                </a:solidFill>
              </a:rPr>
              <a:t> family member?</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734974c409_0_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734974c40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decided to put out a release with the information. Ryan wanted to shift to operations more. I put my info on the release.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7bd85ab384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7bd85ab38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Ryan - PD hands off to us - I become the family liaison. What did that entail? You mentioned preparing them for media to pull records (GRAMA)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Family agrees to allow us to release age and school information, but not name.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Family starts seeing disturbing inaccurate information going around about the incident.</a:t>
            </a:r>
            <a:endParaRPr>
              <a:solidFill>
                <a:schemeClr val="dk1"/>
              </a:solidFill>
            </a:endParaRPr>
          </a:p>
          <a:p>
            <a:pPr indent="0" lvl="0" marL="0" rtl="0" algn="l">
              <a:spcBef>
                <a:spcPts val="0"/>
              </a:spcBef>
              <a:spcAft>
                <a:spcPts val="0"/>
              </a:spcAft>
              <a:buNone/>
            </a:pPr>
            <a:r>
              <a:rPr lang="en">
                <a:solidFill>
                  <a:schemeClr val="dk1"/>
                </a:solidFill>
              </a:rPr>
              <a:t>Disturbing examples: meth house, drugs, etc. ←-Ryan, I couldn’t find any examples of online stuff, I want to say this is something I heard from you.</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Check on involvement of Alcohol, Tobacco, and Firearms (ATF),</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82aebc7f3d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82aebc7f3d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put the family’s request to not release the name or details into the release, and most media followed that out of respect.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Mayor Ramsey could speak to it and put a message out on her channels. [Screenshot]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7bd85ab384_0_9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7bd85ab384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82aebc7f3d_0_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82aebc7f3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hands off media response to Rachael</a:t>
            </a:r>
            <a:endParaRPr/>
          </a:p>
          <a:p>
            <a:pPr indent="0" lvl="0" marL="0" rtl="0" algn="l">
              <a:spcBef>
                <a:spcPts val="0"/>
              </a:spcBef>
              <a:spcAft>
                <a:spcPts val="0"/>
              </a:spcAft>
              <a:buNone/>
            </a:pPr>
            <a:r>
              <a:rPr lang="en"/>
              <a:t>Rachael puts out a statement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Ryan - </a:t>
            </a:r>
            <a:endParaRPr/>
          </a:p>
          <a:p>
            <a:pPr indent="0" lvl="0" marL="0" rtl="0" algn="l">
              <a:spcBef>
                <a:spcPts val="0"/>
              </a:spcBef>
              <a:spcAft>
                <a:spcPts val="0"/>
              </a:spcAft>
              <a:buNone/>
            </a:pPr>
            <a:r>
              <a:rPr lang="en"/>
              <a:t>Had a lot of internal conversations about what the right information was to put out to residents - we talked with legal about putting out the </a:t>
            </a:r>
            <a:r>
              <a:rPr lang="en"/>
              <a:t>initial</a:t>
            </a:r>
            <a:r>
              <a:rPr lang="en"/>
              <a:t> information and got the nod.</a:t>
            </a:r>
            <a:endParaRPr/>
          </a:p>
          <a:p>
            <a:pPr indent="0" lvl="0" marL="0" rtl="0" algn="l">
              <a:spcBef>
                <a:spcPts val="0"/>
              </a:spcBef>
              <a:spcAft>
                <a:spcPts val="0"/>
              </a:spcAft>
              <a:buClr>
                <a:schemeClr val="dk1"/>
              </a:buClr>
              <a:buSzPts val="1100"/>
              <a:buFont typeface="Arial"/>
              <a:buNone/>
            </a:pPr>
            <a:r>
              <a:rPr lang="en">
                <a:solidFill>
                  <a:schemeClr val="dk1"/>
                </a:solidFill>
              </a:rPr>
              <a:t>Preliminary investigation determines cause as gas leak.</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City determines that releasing the preliminary investigation results was the best option for residents and the family.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Ryan is entrenched in operations and as the family liaison and tells Rachael that he doesn’t want to talk to the media because he doesn’t want to put out any misinformation or unconfirmed unintentionally</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7bd85ab384_0_16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7bd85ab384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At this point, we’re seeing resident concerns because they’re seeing gas folks. People are seeing gas company employees checking people’s homes because they are calling in, causing more fear. Fire Dept. and Mayor/Council getting fearful calls.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82aebc7f3d_0_3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82aebc7f3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Rachael -</a:t>
            </a:r>
            <a:endParaRPr/>
          </a:p>
          <a:p>
            <a:pPr indent="0" lvl="0" marL="0" rtl="0" algn="l">
              <a:spcBef>
                <a:spcPts val="0"/>
              </a:spcBef>
              <a:spcAft>
                <a:spcPts val="0"/>
              </a:spcAft>
              <a:buNone/>
            </a:pPr>
            <a:r>
              <a:rPr lang="en"/>
              <a:t>We decided to put out a release ensuring residents that we prioritize their safety (Enbridge wouldn’t put out info, and NTSB wouldn’t put out info until their preliminary report). Due to residents being scared about risks to their homes due to gas leaks. </a:t>
            </a:r>
            <a:r>
              <a:rPr lang="en">
                <a:solidFill>
                  <a:schemeClr val="dk1"/>
                </a:solidFill>
              </a:rPr>
              <a:t>At this point, the NTSB had taken over so anything we put out had to be passed by their public affairs person for approval. We came up with this statement.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7bd85ab384_0_18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7bd85ab384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82aebc7f3d_0_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82aebc7f3d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7e19034f82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7e19034f8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you hear about a fire fighter doing something wrong it’s not “Joe Smith” did this, it’s “Fire fighter Joe Smith”</a:t>
            </a:r>
            <a:endParaRPr/>
          </a:p>
          <a:p>
            <a:pPr indent="0" lvl="0" marL="0" rtl="0" algn="l">
              <a:spcBef>
                <a:spcPts val="0"/>
              </a:spcBef>
              <a:spcAft>
                <a:spcPts val="0"/>
              </a:spcAft>
              <a:buNone/>
            </a:pPr>
            <a:r>
              <a:rPr lang="en"/>
              <a:t>We are held to a higher standard</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Ryan - The community trusts us with their most valuable possessions. They will hand over their infant to us as strangers, because they trust us, and we won’t do anything…</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c6f889893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c6f88989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 Relationship Building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Rachael - Putting People First</a:t>
            </a:r>
            <a:endParaRPr/>
          </a:p>
          <a:p>
            <a:pPr indent="0" lvl="0" marL="0" rtl="0" algn="l">
              <a:spcBef>
                <a:spcPts val="0"/>
              </a:spcBef>
              <a:spcAft>
                <a:spcPts val="0"/>
              </a:spcAft>
              <a:buNone/>
            </a:pPr>
            <a:r>
              <a:rPr lang="en"/>
              <a:t>A</a:t>
            </a:r>
            <a:r>
              <a:rPr lang="en"/>
              <a:t>dvocating for the family to the media – We asked the media not to release their child’s name.</a:t>
            </a:r>
            <a:endParaRPr/>
          </a:p>
          <a:p>
            <a:pPr indent="0" lvl="0" marL="0" rtl="0" algn="l">
              <a:spcBef>
                <a:spcPts val="0"/>
              </a:spcBef>
              <a:spcAft>
                <a:spcPts val="0"/>
              </a:spcAft>
              <a:buNone/>
            </a:pPr>
            <a:r>
              <a:rPr lang="en"/>
              <a:t>Compromise -  Rachael listened to Ryan when he said he did not want to go on camera because he didn’t want to release anything accidentally/unofficial. She found a work around (statement).</a:t>
            </a:r>
            <a:endParaRPr/>
          </a:p>
          <a:p>
            <a:pPr indent="0" lvl="0" marL="0" rtl="0" algn="l">
              <a:spcBef>
                <a:spcPts val="0"/>
              </a:spcBef>
              <a:spcAft>
                <a:spcPts val="0"/>
              </a:spcAft>
              <a:buNone/>
            </a:pPr>
            <a:r>
              <a:rPr lang="en"/>
              <a:t>Face time - DC Lessner and Chief Dawson spent tireless hours knocking on doors answering questions and concerns of immediate neighbors and some beyond because they knew they were more trusted than other sources and it’s what the residents needed.</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734974c409_0_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734974c40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Build relationships with those you know you’ll work with in an incident – meet with them, communicate regularly, participate in table top exercises together.</a:t>
            </a:r>
            <a:endParaRPr/>
          </a:p>
          <a:p>
            <a:pPr indent="0" lvl="0" marL="0" rtl="0" algn="l">
              <a:spcBef>
                <a:spcPts val="0"/>
              </a:spcBef>
              <a:spcAft>
                <a:spcPts val="0"/>
              </a:spcAft>
              <a:buNone/>
            </a:pPr>
            <a:r>
              <a:rPr lang="en"/>
              <a:t>Put people first – if your residents, constituents, your staff,  or the public are your priority, then you will do the right thing even if that means not releasing information the media is interested in.</a:t>
            </a:r>
            <a:endParaRPr/>
          </a:p>
          <a:p>
            <a:pPr indent="0" lvl="0" marL="0" rtl="0" algn="l">
              <a:spcBef>
                <a:spcPts val="0"/>
              </a:spcBef>
              <a:spcAft>
                <a:spcPts val="0"/>
              </a:spcAft>
              <a:buNone/>
            </a:pPr>
            <a:r>
              <a:rPr lang="en"/>
              <a:t>Release something – Sometimes you don’t have anything to say, or things you can’t say. Give the media something they can report on no matter how small and they’ll be grateful, even if it’s just a statement. </a:t>
            </a:r>
            <a:r>
              <a:rPr lang="en">
                <a:solidFill>
                  <a:schemeClr val="dk1"/>
                </a:solidFill>
              </a:rPr>
              <a:t>If you don’t release it, people fill in the gaps with incorrect and some time harmful information.</a:t>
            </a:r>
            <a:endParaRPr/>
          </a:p>
          <a:p>
            <a:pPr indent="0" lvl="0" marL="0" rtl="0" algn="l">
              <a:spcBef>
                <a:spcPts val="0"/>
              </a:spcBef>
              <a:spcAft>
                <a:spcPts val="0"/>
              </a:spcAft>
              <a:buNone/>
            </a:pPr>
            <a:r>
              <a:rPr lang="en"/>
              <a:t>If you work for fire - reach out to your city PIO.</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c6f889893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c6f88989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586721" y="5076900"/>
            <a:ext cx="7970700" cy="66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cxnSp>
        <p:nvCxnSpPr>
          <p:cNvPr id="12" name="Google Shape;12;p2"/>
          <p:cNvCxnSpPr/>
          <p:nvPr/>
        </p:nvCxnSpPr>
        <p:spPr>
          <a:xfrm>
            <a:off x="733219" y="2235351"/>
            <a:ext cx="385200" cy="0"/>
          </a:xfrm>
          <a:prstGeom prst="straightConnector1">
            <a:avLst/>
          </a:prstGeom>
          <a:noFill/>
          <a:ln cap="flat" cmpd="sng" w="28575">
            <a:solidFill>
              <a:schemeClr val="accent2"/>
            </a:solidFill>
            <a:prstDash val="solid"/>
            <a:round/>
            <a:headEnd len="sm" w="sm" type="none"/>
            <a:tailEnd len="sm" w="sm" type="none"/>
          </a:ln>
        </p:spPr>
      </p:cxnSp>
      <p:sp>
        <p:nvSpPr>
          <p:cNvPr id="13" name="Google Shape;13;p2"/>
          <p:cNvSpPr txBox="1"/>
          <p:nvPr>
            <p:ph type="ctrTitle"/>
          </p:nvPr>
        </p:nvSpPr>
        <p:spPr>
          <a:xfrm>
            <a:off x="630600" y="136800"/>
            <a:ext cx="7893000" cy="1853700"/>
          </a:xfrm>
          <a:prstGeom prst="rect">
            <a:avLst/>
          </a:prstGeom>
        </p:spPr>
        <p:txBody>
          <a:bodyPr anchorCtr="0" anchor="b" bIns="91425" lIns="91425" spcFirstLastPara="1" rIns="91425" wrap="square" tIns="91425">
            <a:noAutofit/>
          </a:bodyPr>
          <a:lstStyle>
            <a:lvl1pPr lvl="0">
              <a:spcBef>
                <a:spcPts val="1000"/>
              </a:spcBef>
              <a:spcAft>
                <a:spcPts val="0"/>
              </a:spcAft>
              <a:buSzPts val="4800"/>
              <a:buNone/>
              <a:defRPr sz="4800"/>
            </a:lvl1pPr>
            <a:lvl2pPr lvl="1">
              <a:spcBef>
                <a:spcPts val="1000"/>
              </a:spcBef>
              <a:spcAft>
                <a:spcPts val="0"/>
              </a:spcAft>
              <a:buSzPts val="4800"/>
              <a:buNone/>
              <a:defRPr sz="4800"/>
            </a:lvl2pPr>
            <a:lvl3pPr lvl="2">
              <a:spcBef>
                <a:spcPts val="1000"/>
              </a:spcBef>
              <a:spcAft>
                <a:spcPts val="0"/>
              </a:spcAft>
              <a:buSzPts val="4800"/>
              <a:buNone/>
              <a:defRPr sz="4800"/>
            </a:lvl3pPr>
            <a:lvl4pPr lvl="3">
              <a:spcBef>
                <a:spcPts val="1000"/>
              </a:spcBef>
              <a:spcAft>
                <a:spcPts val="0"/>
              </a:spcAft>
              <a:buSzPts val="4800"/>
              <a:buNone/>
              <a:defRPr sz="4800"/>
            </a:lvl4pPr>
            <a:lvl5pPr lvl="4">
              <a:spcBef>
                <a:spcPts val="1000"/>
              </a:spcBef>
              <a:spcAft>
                <a:spcPts val="0"/>
              </a:spcAft>
              <a:buSzPts val="4800"/>
              <a:buNone/>
              <a:defRPr sz="4800"/>
            </a:lvl5pPr>
            <a:lvl6pPr lvl="5">
              <a:spcBef>
                <a:spcPts val="1000"/>
              </a:spcBef>
              <a:spcAft>
                <a:spcPts val="0"/>
              </a:spcAft>
              <a:buSzPts val="4800"/>
              <a:buNone/>
              <a:defRPr sz="4800"/>
            </a:lvl6pPr>
            <a:lvl7pPr lvl="6">
              <a:spcBef>
                <a:spcPts val="1000"/>
              </a:spcBef>
              <a:spcAft>
                <a:spcPts val="0"/>
              </a:spcAft>
              <a:buSzPts val="4800"/>
              <a:buNone/>
              <a:defRPr sz="4800"/>
            </a:lvl7pPr>
            <a:lvl8pPr lvl="7">
              <a:spcBef>
                <a:spcPts val="1000"/>
              </a:spcBef>
              <a:spcAft>
                <a:spcPts val="0"/>
              </a:spcAft>
              <a:buSzPts val="4800"/>
              <a:buNone/>
              <a:defRPr sz="4800"/>
            </a:lvl8pPr>
            <a:lvl9pPr lvl="8">
              <a:spcBef>
                <a:spcPts val="1000"/>
              </a:spcBef>
              <a:spcAft>
                <a:spcPts val="0"/>
              </a:spcAft>
              <a:buSzPts val="4800"/>
              <a:buNone/>
              <a:defRPr sz="4800"/>
            </a:lvl9pPr>
          </a:lstStyle>
          <a:p/>
        </p:txBody>
      </p:sp>
      <p:sp>
        <p:nvSpPr>
          <p:cNvPr id="14" name="Google Shape;14;p2"/>
          <p:cNvSpPr txBox="1"/>
          <p:nvPr>
            <p:ph idx="1" type="subTitle"/>
          </p:nvPr>
        </p:nvSpPr>
        <p:spPr>
          <a:xfrm>
            <a:off x="630600" y="3228375"/>
            <a:ext cx="7893000" cy="1274100"/>
          </a:xfrm>
          <a:prstGeom prst="rect">
            <a:avLst/>
          </a:prstGeom>
        </p:spPr>
        <p:txBody>
          <a:bodyPr anchorCtr="0" anchor="b" bIns="91425" lIns="91425" spcFirstLastPara="1" rIns="91425" wrap="square" tIns="91425">
            <a:noAutofit/>
          </a:bodyPr>
          <a:lstStyle>
            <a:lvl1pPr lvl="0">
              <a:lnSpc>
                <a:spcPct val="100000"/>
              </a:lnSpc>
              <a:spcBef>
                <a:spcPts val="1000"/>
              </a:spcBef>
              <a:spcAft>
                <a:spcPts val="0"/>
              </a:spcAft>
              <a:buClr>
                <a:srgbClr val="000000"/>
              </a:buClr>
              <a:buSzPts val="2400"/>
              <a:buNone/>
              <a:defRPr sz="2400">
                <a:solidFill>
                  <a:srgbClr val="000000"/>
                </a:solidFill>
              </a:defRPr>
            </a:lvl1pPr>
            <a:lvl2pPr lvl="1">
              <a:lnSpc>
                <a:spcPct val="100000"/>
              </a:lnSpc>
              <a:spcBef>
                <a:spcPts val="1000"/>
              </a:spcBef>
              <a:spcAft>
                <a:spcPts val="0"/>
              </a:spcAft>
              <a:buClr>
                <a:schemeClr val="accent6"/>
              </a:buClr>
              <a:buSzPts val="2400"/>
              <a:buNone/>
              <a:defRPr sz="2400">
                <a:solidFill>
                  <a:schemeClr val="accent6"/>
                </a:solidFill>
              </a:defRPr>
            </a:lvl2pPr>
            <a:lvl3pPr lvl="2">
              <a:lnSpc>
                <a:spcPct val="100000"/>
              </a:lnSpc>
              <a:spcBef>
                <a:spcPts val="1000"/>
              </a:spcBef>
              <a:spcAft>
                <a:spcPts val="0"/>
              </a:spcAft>
              <a:buClr>
                <a:schemeClr val="accent6"/>
              </a:buClr>
              <a:buSzPts val="2400"/>
              <a:buNone/>
              <a:defRPr sz="2400">
                <a:solidFill>
                  <a:schemeClr val="accent6"/>
                </a:solidFill>
              </a:defRPr>
            </a:lvl3pPr>
            <a:lvl4pPr lvl="3">
              <a:lnSpc>
                <a:spcPct val="100000"/>
              </a:lnSpc>
              <a:spcBef>
                <a:spcPts val="1000"/>
              </a:spcBef>
              <a:spcAft>
                <a:spcPts val="0"/>
              </a:spcAft>
              <a:buClr>
                <a:schemeClr val="accent6"/>
              </a:buClr>
              <a:buSzPts val="2400"/>
              <a:buNone/>
              <a:defRPr sz="2400">
                <a:solidFill>
                  <a:schemeClr val="accent6"/>
                </a:solidFill>
              </a:defRPr>
            </a:lvl4pPr>
            <a:lvl5pPr lvl="4">
              <a:lnSpc>
                <a:spcPct val="100000"/>
              </a:lnSpc>
              <a:spcBef>
                <a:spcPts val="1000"/>
              </a:spcBef>
              <a:spcAft>
                <a:spcPts val="0"/>
              </a:spcAft>
              <a:buClr>
                <a:schemeClr val="accent6"/>
              </a:buClr>
              <a:buSzPts val="2400"/>
              <a:buNone/>
              <a:defRPr sz="2400">
                <a:solidFill>
                  <a:schemeClr val="accent6"/>
                </a:solidFill>
              </a:defRPr>
            </a:lvl5pPr>
            <a:lvl6pPr lvl="5">
              <a:lnSpc>
                <a:spcPct val="100000"/>
              </a:lnSpc>
              <a:spcBef>
                <a:spcPts val="1000"/>
              </a:spcBef>
              <a:spcAft>
                <a:spcPts val="0"/>
              </a:spcAft>
              <a:buClr>
                <a:schemeClr val="accent6"/>
              </a:buClr>
              <a:buSzPts val="2400"/>
              <a:buNone/>
              <a:defRPr sz="2400">
                <a:solidFill>
                  <a:schemeClr val="accent6"/>
                </a:solidFill>
              </a:defRPr>
            </a:lvl6pPr>
            <a:lvl7pPr lvl="6">
              <a:lnSpc>
                <a:spcPct val="100000"/>
              </a:lnSpc>
              <a:spcBef>
                <a:spcPts val="1000"/>
              </a:spcBef>
              <a:spcAft>
                <a:spcPts val="0"/>
              </a:spcAft>
              <a:buClr>
                <a:schemeClr val="accent6"/>
              </a:buClr>
              <a:buSzPts val="2400"/>
              <a:buNone/>
              <a:defRPr sz="2400">
                <a:solidFill>
                  <a:schemeClr val="accent6"/>
                </a:solidFill>
              </a:defRPr>
            </a:lvl7pPr>
            <a:lvl8pPr lvl="7">
              <a:lnSpc>
                <a:spcPct val="100000"/>
              </a:lnSpc>
              <a:spcBef>
                <a:spcPts val="1000"/>
              </a:spcBef>
              <a:spcAft>
                <a:spcPts val="0"/>
              </a:spcAft>
              <a:buClr>
                <a:schemeClr val="accent6"/>
              </a:buClr>
              <a:buSzPts val="2400"/>
              <a:buNone/>
              <a:defRPr sz="2400">
                <a:solidFill>
                  <a:schemeClr val="accent6"/>
                </a:solidFill>
              </a:defRPr>
            </a:lvl8pPr>
            <a:lvl9pPr lvl="8">
              <a:lnSpc>
                <a:spcPct val="100000"/>
              </a:lnSpc>
              <a:spcBef>
                <a:spcPts val="1000"/>
              </a:spcBef>
              <a:spcAft>
                <a:spcPts val="0"/>
              </a:spcAft>
              <a:buClr>
                <a:schemeClr val="accent6"/>
              </a:buClr>
              <a:buSzPts val="2400"/>
              <a:buNone/>
              <a:defRPr sz="2400">
                <a:solidFill>
                  <a:schemeClr val="accent6"/>
                </a:solidFill>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18" name="Google Shape;18;p3"/>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txBox="1"/>
          <p:nvPr>
            <p:ph type="title"/>
          </p:nvPr>
        </p:nvSpPr>
        <p:spPr>
          <a:xfrm>
            <a:off x="509550" y="1921350"/>
            <a:ext cx="8124900" cy="1300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4"/>
          <p:cNvSpPr/>
          <p:nvPr/>
        </p:nvSpPr>
        <p:spPr>
          <a:xfrm>
            <a:off x="-125" y="5045700"/>
            <a:ext cx="9144000" cy="97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 name="Google Shape;23;p4"/>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4" name="Google Shape;24;p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6" name="Google Shape;26;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 name="Shape 27"/>
        <p:cNvGrpSpPr/>
        <p:nvPr/>
      </p:nvGrpSpPr>
      <p:grpSpPr>
        <a:xfrm>
          <a:off x="0" y="0"/>
          <a:ext cx="0" cy="0"/>
          <a:chOff x="0" y="0"/>
          <a:chExt cx="0" cy="0"/>
        </a:xfrm>
      </p:grpSpPr>
      <p:cxnSp>
        <p:nvCxnSpPr>
          <p:cNvPr id="28" name="Google Shape;28;p5"/>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9" name="Google Shape;29;p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5"/>
          <p:cNvSpPr txBox="1"/>
          <p:nvPr>
            <p:ph idx="1" type="body"/>
          </p:nvPr>
        </p:nvSpPr>
        <p:spPr>
          <a:xfrm>
            <a:off x="3117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5"/>
          <p:cNvSpPr txBox="1"/>
          <p:nvPr>
            <p:ph idx="2" type="body"/>
          </p:nvPr>
        </p:nvSpPr>
        <p:spPr>
          <a:xfrm>
            <a:off x="48324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cxnSp>
        <p:nvCxnSpPr>
          <p:cNvPr id="37" name="Google Shape;37;p7"/>
          <p:cNvCxnSpPr/>
          <p:nvPr/>
        </p:nvCxnSpPr>
        <p:spPr>
          <a:xfrm>
            <a:off x="411044" y="1417772"/>
            <a:ext cx="385200" cy="0"/>
          </a:xfrm>
          <a:prstGeom prst="straightConnector1">
            <a:avLst/>
          </a:prstGeom>
          <a:noFill/>
          <a:ln cap="flat" cmpd="sng" w="28575">
            <a:solidFill>
              <a:schemeClr val="dk1"/>
            </a:solidFill>
            <a:prstDash val="solid"/>
            <a:round/>
            <a:headEnd len="sm" w="sm" type="none"/>
            <a:tailEnd len="sm" w="sm" type="none"/>
          </a:ln>
        </p:spPr>
      </p:cxnSp>
      <p:sp>
        <p:nvSpPr>
          <p:cNvPr id="38" name="Google Shape;3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9" name="Google Shape;39;p7"/>
          <p:cNvSpPr txBox="1"/>
          <p:nvPr>
            <p:ph idx="1" type="body"/>
          </p:nvPr>
        </p:nvSpPr>
        <p:spPr>
          <a:xfrm>
            <a:off x="311700" y="1640350"/>
            <a:ext cx="2808000" cy="2928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1" name="Shape 41"/>
        <p:cNvGrpSpPr/>
        <p:nvPr/>
      </p:nvGrpSpPr>
      <p:grpSpPr>
        <a:xfrm>
          <a:off x="0" y="0"/>
          <a:ext cx="0" cy="0"/>
          <a:chOff x="0" y="0"/>
          <a:chExt cx="0" cy="0"/>
        </a:xfrm>
      </p:grpSpPr>
      <p:sp>
        <p:nvSpPr>
          <p:cNvPr id="42" name="Google Shape;42;p8"/>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8"/>
          <p:cNvSpPr/>
          <p:nvPr/>
        </p:nvSpPr>
        <p:spPr>
          <a:xfrm>
            <a:off x="586721" y="5076900"/>
            <a:ext cx="7970700" cy="66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4" name="Google Shape;4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5" name="Google Shape;4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9"/>
          <p:cNvCxnSpPr/>
          <p:nvPr/>
        </p:nvCxnSpPr>
        <p:spPr>
          <a:xfrm>
            <a:off x="5029675" y="4495500"/>
            <a:ext cx="468300" cy="0"/>
          </a:xfrm>
          <a:prstGeom prst="straightConnector1">
            <a:avLst/>
          </a:prstGeom>
          <a:noFill/>
          <a:ln cap="flat" cmpd="sng" w="19050">
            <a:solidFill>
              <a:schemeClr val="accent2"/>
            </a:solidFill>
            <a:prstDash val="solid"/>
            <a:round/>
            <a:headEnd len="sm" w="sm" type="none"/>
            <a:tailEnd len="sm" w="sm" type="none"/>
          </a:ln>
        </p:spPr>
      </p:cxnSp>
      <p:sp>
        <p:nvSpPr>
          <p:cNvPr id="49" name="Google Shape;49;p9"/>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0" name="Google Shape;50;p9"/>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rgbClr val="000000"/>
              </a:buClr>
              <a:buSzPts val="2100"/>
              <a:buNone/>
              <a:defRPr sz="2100">
                <a:solidFill>
                  <a:srgbClr val="000000"/>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p:txBody>
      </p:sp>
      <p:sp>
        <p:nvSpPr>
          <p:cNvPr id="51" name="Google Shape;5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2"/>
              </a:buClr>
              <a:buSzPts val="1800"/>
              <a:buChar char="●"/>
              <a:defRPr>
                <a:solidFill>
                  <a:schemeClr val="accent2"/>
                </a:solidFill>
              </a:defRPr>
            </a:lvl1pPr>
            <a:lvl2pPr indent="-317500" lvl="1" marL="914400">
              <a:spcBef>
                <a:spcPts val="1600"/>
              </a:spcBef>
              <a:spcAft>
                <a:spcPts val="0"/>
              </a:spcAft>
              <a:buClr>
                <a:schemeClr val="accent2"/>
              </a:buClr>
              <a:buSzPts val="1400"/>
              <a:buChar char="○"/>
              <a:defRPr>
                <a:solidFill>
                  <a:schemeClr val="accent2"/>
                </a:solidFill>
              </a:defRPr>
            </a:lvl2pPr>
            <a:lvl3pPr indent="-317500" lvl="2" marL="1371600">
              <a:spcBef>
                <a:spcPts val="1600"/>
              </a:spcBef>
              <a:spcAft>
                <a:spcPts val="0"/>
              </a:spcAft>
              <a:buClr>
                <a:srgbClr val="AF4345"/>
              </a:buClr>
              <a:buSzPts val="1400"/>
              <a:buChar char="■"/>
              <a:defRPr>
                <a:solidFill>
                  <a:srgbClr val="AF4345"/>
                </a:solidFill>
              </a:defRPr>
            </a:lvl3pPr>
            <a:lvl4pPr indent="-317500" lvl="3" marL="1828800">
              <a:spcBef>
                <a:spcPts val="1600"/>
              </a:spcBef>
              <a:spcAft>
                <a:spcPts val="0"/>
              </a:spcAft>
              <a:buClr>
                <a:schemeClr val="accent2"/>
              </a:buClr>
              <a:buSzPts val="1400"/>
              <a:buChar char="●"/>
              <a:defRPr>
                <a:solidFill>
                  <a:schemeClr val="accent2"/>
                </a:solidFill>
              </a:defRPr>
            </a:lvl4pPr>
            <a:lvl5pPr indent="-317500" lvl="4" marL="2286000">
              <a:spcBef>
                <a:spcPts val="1600"/>
              </a:spcBef>
              <a:spcAft>
                <a:spcPts val="0"/>
              </a:spcAft>
              <a:buClr>
                <a:schemeClr val="accent2"/>
              </a:buClr>
              <a:buSzPts val="1400"/>
              <a:buChar char="○"/>
              <a:defRPr>
                <a:solidFill>
                  <a:schemeClr val="accent2"/>
                </a:solidFill>
              </a:defRPr>
            </a:lvl5pPr>
            <a:lvl6pPr indent="-317500" lvl="5" marL="2743200">
              <a:spcBef>
                <a:spcPts val="1600"/>
              </a:spcBef>
              <a:spcAft>
                <a:spcPts val="0"/>
              </a:spcAft>
              <a:buClr>
                <a:schemeClr val="accent2"/>
              </a:buClr>
              <a:buSzPts val="1400"/>
              <a:buChar char="■"/>
              <a:defRPr>
                <a:solidFill>
                  <a:schemeClr val="accent2"/>
                </a:solidFill>
              </a:defRPr>
            </a:lvl6pPr>
            <a:lvl7pPr indent="-317500" lvl="6" marL="3200400">
              <a:spcBef>
                <a:spcPts val="1600"/>
              </a:spcBef>
              <a:spcAft>
                <a:spcPts val="0"/>
              </a:spcAft>
              <a:buClr>
                <a:schemeClr val="accent2"/>
              </a:buClr>
              <a:buSzPts val="1400"/>
              <a:buChar char="●"/>
              <a:defRPr>
                <a:solidFill>
                  <a:schemeClr val="accent2"/>
                </a:solidFill>
              </a:defRPr>
            </a:lvl7pPr>
            <a:lvl8pPr indent="-317500" lvl="7" marL="3657600">
              <a:spcBef>
                <a:spcPts val="1600"/>
              </a:spcBef>
              <a:spcAft>
                <a:spcPts val="0"/>
              </a:spcAft>
              <a:buClr>
                <a:schemeClr val="accent2"/>
              </a:buClr>
              <a:buSzPts val="1400"/>
              <a:buChar char="○"/>
              <a:defRPr>
                <a:solidFill>
                  <a:schemeClr val="accent2"/>
                </a:solidFill>
              </a:defRPr>
            </a:lvl8pPr>
            <a:lvl9pPr indent="-317500" lvl="8" marL="4114800">
              <a:spcBef>
                <a:spcPts val="1600"/>
              </a:spcBef>
              <a:spcAft>
                <a:spcPts val="1600"/>
              </a:spcAft>
              <a:buClr>
                <a:schemeClr val="accent2"/>
              </a:buClr>
              <a:buSzPts val="1400"/>
              <a:buChar char="■"/>
              <a:defRPr>
                <a:solidFill>
                  <a:schemeClr val="accent2"/>
                </a:solidFill>
              </a:defRPr>
            </a:lvl9pPr>
          </a:lstStyle>
          <a:p/>
        </p:txBody>
      </p:sp>
      <p:sp>
        <p:nvSpPr>
          <p:cNvPr id="52" name="Google Shape;5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 name="Shape 53"/>
        <p:cNvGrpSpPr/>
        <p:nvPr/>
      </p:nvGrpSpPr>
      <p:grpSpPr>
        <a:xfrm>
          <a:off x="0" y="0"/>
          <a:ext cx="0" cy="0"/>
          <a:chOff x="0" y="0"/>
          <a:chExt cx="0" cy="0"/>
        </a:xfrm>
      </p:grpSpPr>
      <p:sp>
        <p:nvSpPr>
          <p:cNvPr id="54" name="Google Shape;5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2"/>
              </a:buClr>
              <a:buSzPts val="1800"/>
              <a:buNone/>
              <a:defRPr>
                <a:solidFill>
                  <a:schemeClr val="dk2"/>
                </a:solidFill>
              </a:defRPr>
            </a:lvl1pPr>
          </a:lstStyle>
          <a:p/>
        </p:txBody>
      </p:sp>
      <p:sp>
        <p:nvSpPr>
          <p:cNvPr id="55" name="Google Shape;5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6" name="Shape 56"/>
        <p:cNvGrpSpPr/>
        <p:nvPr/>
      </p:nvGrpSpPr>
      <p:grpSpPr>
        <a:xfrm>
          <a:off x="0" y="0"/>
          <a:ext cx="0" cy="0"/>
          <a:chOff x="0" y="0"/>
          <a:chExt cx="0" cy="0"/>
        </a:xfrm>
      </p:grpSpPr>
      <p:sp>
        <p:nvSpPr>
          <p:cNvPr id="57" name="Google Shape;57;p11"/>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1"/>
          <p:cNvSpPr/>
          <p:nvPr/>
        </p:nvSpPr>
        <p:spPr>
          <a:xfrm>
            <a:off x="586721" y="5076900"/>
            <a:ext cx="7970700" cy="66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1"/>
          <p:cNvSpPr txBox="1"/>
          <p:nvPr>
            <p:ph hasCustomPrompt="1" type="title"/>
          </p:nvPr>
        </p:nvSpPr>
        <p:spPr>
          <a:xfrm>
            <a:off x="586725" y="1353788"/>
            <a:ext cx="79707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10800"/>
              <a:buNone/>
              <a:defRPr sz="10800">
                <a:solidFill>
                  <a:srgbClr val="000000"/>
                </a:solidFill>
              </a:defRPr>
            </a:lvl1pPr>
            <a:lvl2pPr lvl="1" algn="ctr">
              <a:spcBef>
                <a:spcPts val="0"/>
              </a:spcBef>
              <a:spcAft>
                <a:spcPts val="0"/>
              </a:spcAft>
              <a:buClr>
                <a:schemeClr val="accent6"/>
              </a:buClr>
              <a:buSzPts val="10800"/>
              <a:buNone/>
              <a:defRPr sz="10800">
                <a:solidFill>
                  <a:schemeClr val="accent6"/>
                </a:solidFill>
              </a:defRPr>
            </a:lvl2pPr>
            <a:lvl3pPr lvl="2" algn="ctr">
              <a:spcBef>
                <a:spcPts val="0"/>
              </a:spcBef>
              <a:spcAft>
                <a:spcPts val="0"/>
              </a:spcAft>
              <a:buClr>
                <a:schemeClr val="accent6"/>
              </a:buClr>
              <a:buSzPts val="10800"/>
              <a:buNone/>
              <a:defRPr sz="10800">
                <a:solidFill>
                  <a:schemeClr val="accent6"/>
                </a:solidFill>
              </a:defRPr>
            </a:lvl3pPr>
            <a:lvl4pPr lvl="3" algn="ctr">
              <a:spcBef>
                <a:spcPts val="0"/>
              </a:spcBef>
              <a:spcAft>
                <a:spcPts val="0"/>
              </a:spcAft>
              <a:buClr>
                <a:schemeClr val="accent6"/>
              </a:buClr>
              <a:buSzPts val="10800"/>
              <a:buNone/>
              <a:defRPr sz="10800">
                <a:solidFill>
                  <a:schemeClr val="accent6"/>
                </a:solidFill>
              </a:defRPr>
            </a:lvl4pPr>
            <a:lvl5pPr lvl="4" algn="ctr">
              <a:spcBef>
                <a:spcPts val="0"/>
              </a:spcBef>
              <a:spcAft>
                <a:spcPts val="0"/>
              </a:spcAft>
              <a:buClr>
                <a:schemeClr val="accent6"/>
              </a:buClr>
              <a:buSzPts val="10800"/>
              <a:buNone/>
              <a:defRPr sz="10800">
                <a:solidFill>
                  <a:schemeClr val="accent6"/>
                </a:solidFill>
              </a:defRPr>
            </a:lvl5pPr>
            <a:lvl6pPr lvl="5" algn="ctr">
              <a:spcBef>
                <a:spcPts val="0"/>
              </a:spcBef>
              <a:spcAft>
                <a:spcPts val="0"/>
              </a:spcAft>
              <a:buClr>
                <a:schemeClr val="accent6"/>
              </a:buClr>
              <a:buSzPts val="10800"/>
              <a:buNone/>
              <a:defRPr sz="10800">
                <a:solidFill>
                  <a:schemeClr val="accent6"/>
                </a:solidFill>
              </a:defRPr>
            </a:lvl6pPr>
            <a:lvl7pPr lvl="6" algn="ctr">
              <a:spcBef>
                <a:spcPts val="0"/>
              </a:spcBef>
              <a:spcAft>
                <a:spcPts val="0"/>
              </a:spcAft>
              <a:buClr>
                <a:schemeClr val="accent6"/>
              </a:buClr>
              <a:buSzPts val="10800"/>
              <a:buNone/>
              <a:defRPr sz="10800">
                <a:solidFill>
                  <a:schemeClr val="accent6"/>
                </a:solidFill>
              </a:defRPr>
            </a:lvl7pPr>
            <a:lvl8pPr lvl="7" algn="ctr">
              <a:spcBef>
                <a:spcPts val="0"/>
              </a:spcBef>
              <a:spcAft>
                <a:spcPts val="0"/>
              </a:spcAft>
              <a:buClr>
                <a:schemeClr val="accent6"/>
              </a:buClr>
              <a:buSzPts val="10800"/>
              <a:buNone/>
              <a:defRPr sz="10800">
                <a:solidFill>
                  <a:schemeClr val="accent6"/>
                </a:solidFill>
              </a:defRPr>
            </a:lvl8pPr>
            <a:lvl9pPr lvl="8" algn="ctr">
              <a:spcBef>
                <a:spcPts val="0"/>
              </a:spcBef>
              <a:spcAft>
                <a:spcPts val="0"/>
              </a:spcAft>
              <a:buClr>
                <a:schemeClr val="accent6"/>
              </a:buClr>
              <a:buSzPts val="10800"/>
              <a:buNone/>
              <a:defRPr sz="10800">
                <a:solidFill>
                  <a:schemeClr val="accent6"/>
                </a:solidFill>
              </a:defRPr>
            </a:lvl9pPr>
          </a:lstStyle>
          <a:p>
            <a:r>
              <a:t>xx%</a:t>
            </a:r>
          </a:p>
        </p:txBody>
      </p:sp>
      <p:sp>
        <p:nvSpPr>
          <p:cNvPr id="60" name="Google Shape;60;p11"/>
          <p:cNvSpPr txBox="1"/>
          <p:nvPr>
            <p:ph idx="1" type="body"/>
          </p:nvPr>
        </p:nvSpPr>
        <p:spPr>
          <a:xfrm>
            <a:off x="586725" y="2968388"/>
            <a:ext cx="79707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1" name="Google Shape;61;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lue-gold">
    <p:bg>
      <p:bgPr>
        <a:solidFill>
          <a:srgbClr val="999999"/>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indent="-317500" lvl="1" marL="914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15000"/>
              </a:lnSpc>
              <a:spcBef>
                <a:spcPts val="1600"/>
              </a:spcBef>
              <a:spcAft>
                <a:spcPts val="1600"/>
              </a:spcAft>
              <a:buClr>
                <a:schemeClr val="dk1"/>
              </a:buClr>
              <a:buSzPts val="1400"/>
              <a:buFont typeface="Lato"/>
              <a:buChar char="■"/>
              <a:defRPr>
                <a:solidFill>
                  <a:schemeClr val="dk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Lato"/>
                <a:ea typeface="Lato"/>
                <a:cs typeface="Lato"/>
                <a:sym typeface="Lato"/>
              </a:defRPr>
            </a:lvl1pPr>
            <a:lvl2pPr lvl="1" algn="r">
              <a:buNone/>
              <a:defRPr sz="1000">
                <a:solidFill>
                  <a:schemeClr val="dk1"/>
                </a:solidFill>
                <a:latin typeface="Lato"/>
                <a:ea typeface="Lato"/>
                <a:cs typeface="Lato"/>
                <a:sym typeface="Lato"/>
              </a:defRPr>
            </a:lvl2pPr>
            <a:lvl3pPr lvl="2" algn="r">
              <a:buNone/>
              <a:defRPr sz="1000">
                <a:solidFill>
                  <a:schemeClr val="dk1"/>
                </a:solidFill>
                <a:latin typeface="Lato"/>
                <a:ea typeface="Lato"/>
                <a:cs typeface="Lato"/>
                <a:sym typeface="Lato"/>
              </a:defRPr>
            </a:lvl3pPr>
            <a:lvl4pPr lvl="3" algn="r">
              <a:buNone/>
              <a:defRPr sz="1000">
                <a:solidFill>
                  <a:schemeClr val="dk1"/>
                </a:solidFill>
                <a:latin typeface="Lato"/>
                <a:ea typeface="Lato"/>
                <a:cs typeface="Lato"/>
                <a:sym typeface="Lato"/>
              </a:defRPr>
            </a:lvl4pPr>
            <a:lvl5pPr lvl="4" algn="r">
              <a:buNone/>
              <a:defRPr sz="1000">
                <a:solidFill>
                  <a:schemeClr val="dk1"/>
                </a:solidFill>
                <a:latin typeface="Lato"/>
                <a:ea typeface="Lato"/>
                <a:cs typeface="Lato"/>
                <a:sym typeface="Lato"/>
              </a:defRPr>
            </a:lvl5pPr>
            <a:lvl6pPr lvl="5" algn="r">
              <a:buNone/>
              <a:defRPr sz="1000">
                <a:solidFill>
                  <a:schemeClr val="dk1"/>
                </a:solidFill>
                <a:latin typeface="Lato"/>
                <a:ea typeface="Lato"/>
                <a:cs typeface="Lato"/>
                <a:sym typeface="Lato"/>
              </a:defRPr>
            </a:lvl6pPr>
            <a:lvl7pPr lvl="6" algn="r">
              <a:buNone/>
              <a:defRPr sz="1000">
                <a:solidFill>
                  <a:schemeClr val="dk1"/>
                </a:solidFill>
                <a:latin typeface="Lato"/>
                <a:ea typeface="Lato"/>
                <a:cs typeface="Lato"/>
                <a:sym typeface="Lato"/>
              </a:defRPr>
            </a:lvl7pPr>
            <a:lvl8pPr lvl="7" algn="r">
              <a:buNone/>
              <a:defRPr sz="1000">
                <a:solidFill>
                  <a:schemeClr val="dk1"/>
                </a:solidFill>
                <a:latin typeface="Lato"/>
                <a:ea typeface="Lato"/>
                <a:cs typeface="Lato"/>
                <a:sym typeface="Lato"/>
              </a:defRPr>
            </a:lvl8pPr>
            <a:lvl9pPr lvl="8" algn="r">
              <a:buNone/>
              <a:defRPr sz="1000">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1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drive.google.com/file/d/1ZKJ7qs-3Xx-l_L-a0gy7hUpI6HkfKRVJ/view" TargetMode="External"/><Relationship Id="rId4" Type="http://schemas.openxmlformats.org/officeDocument/2006/relationships/image" Target="../media/image1.png"/><Relationship Id="rId5" Type="http://schemas.openxmlformats.org/officeDocument/2006/relationships/image" Target="../media/image2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4.jpg"/><Relationship Id="rId4" Type="http://schemas.openxmlformats.org/officeDocument/2006/relationships/image" Target="../media/image13.jpg"/><Relationship Id="rId10" Type="http://schemas.openxmlformats.org/officeDocument/2006/relationships/image" Target="../media/image19.png"/><Relationship Id="rId9" Type="http://schemas.openxmlformats.org/officeDocument/2006/relationships/hyperlink" Target="http://drive.google.com/file/d/1BHSvW5Mop7XGPaQKAcz9oQII1ngviVqD/view" TargetMode="External"/><Relationship Id="rId5" Type="http://schemas.openxmlformats.org/officeDocument/2006/relationships/image" Target="../media/image15.jpg"/><Relationship Id="rId6" Type="http://schemas.openxmlformats.org/officeDocument/2006/relationships/hyperlink" Target="http://drive.google.com/file/d/1U9PARozWpcq_PAc_7HkBh2r29dvx3QC-/view" TargetMode="External"/><Relationship Id="rId7" Type="http://schemas.openxmlformats.org/officeDocument/2006/relationships/image" Target="../media/image1.png"/><Relationship Id="rId8" Type="http://schemas.openxmlformats.org/officeDocument/2006/relationships/hyperlink" Target="http://drive.google.com/file/d/1U9PARozWpcq_PAc_7HkBh2r29dvx3QC-/view"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hyperlink" Target="http://www.youtube.com/watch?v=QqC-5nWLJpQ" TargetMode="External"/><Relationship Id="rId4" Type="http://schemas.openxmlformats.org/officeDocument/2006/relationships/image" Target="../media/image7.jp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hyperlink" Target="http://www.youtube.com/watch?v=QqC-5nWLJpQ" TargetMode="External"/><Relationship Id="rId4" Type="http://schemas.openxmlformats.org/officeDocument/2006/relationships/image" Target="../media/image7.jp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6.jpg"/><Relationship Id="rId4" Type="http://schemas.openxmlformats.org/officeDocument/2006/relationships/image" Target="../media/image24.jpg"/><Relationship Id="rId10" Type="http://schemas.openxmlformats.org/officeDocument/2006/relationships/hyperlink" Target="http://drive.google.com/file/d/1U9PARozWpcq_PAc_7HkBh2r29dvx3QC-/view" TargetMode="External"/><Relationship Id="rId9" Type="http://schemas.openxmlformats.org/officeDocument/2006/relationships/hyperlink" Target="http://drive.google.com/file/d/1U9PARozWpcq_PAc_7HkBh2r29dvx3QC-/view" TargetMode="External"/><Relationship Id="rId5" Type="http://schemas.openxmlformats.org/officeDocument/2006/relationships/image" Target="../media/image20.jpg"/><Relationship Id="rId6" Type="http://schemas.openxmlformats.org/officeDocument/2006/relationships/image" Target="../media/image19.png"/><Relationship Id="rId7" Type="http://schemas.openxmlformats.org/officeDocument/2006/relationships/hyperlink" Target="http://drive.google.com/file/d/1U9PARozWpcq_PAc_7HkBh2r29dvx3QC-/view" TargetMode="External"/><Relationship Id="rId8"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3.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8.jpg"/><Relationship Id="rId4" Type="http://schemas.openxmlformats.org/officeDocument/2006/relationships/image" Target="../media/image25.png"/><Relationship Id="rId5"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3"/>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lang="en" sz="3000"/>
              <a:t>Teaming Up in Crisis: </a:t>
            </a:r>
            <a:endParaRPr sz="3000"/>
          </a:p>
          <a:p>
            <a:pPr indent="0" lvl="0" marL="0" rtl="0" algn="l">
              <a:spcBef>
                <a:spcPts val="1000"/>
              </a:spcBef>
              <a:spcAft>
                <a:spcPts val="0"/>
              </a:spcAft>
              <a:buNone/>
            </a:pPr>
            <a:r>
              <a:rPr lang="en" sz="3000"/>
              <a:t>Lessons from the South Jordan Gas Explosion</a:t>
            </a:r>
            <a:endParaRPr sz="2800"/>
          </a:p>
        </p:txBody>
      </p:sp>
      <p:sp>
        <p:nvSpPr>
          <p:cNvPr id="69" name="Google Shape;69;p13"/>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l">
              <a:spcBef>
                <a:spcPts val="1000"/>
              </a:spcBef>
              <a:spcAft>
                <a:spcPts val="0"/>
              </a:spcAft>
              <a:buNone/>
            </a:pPr>
            <a:r>
              <a:rPr lang="en" sz="1800"/>
              <a:t>By Deputy Chief Ryan Lessner, MPA &amp; </a:t>
            </a:r>
            <a:endParaRPr sz="1800"/>
          </a:p>
          <a:p>
            <a:pPr indent="0" lvl="0" marL="0" rtl="0" algn="l">
              <a:spcBef>
                <a:spcPts val="1000"/>
              </a:spcBef>
              <a:spcAft>
                <a:spcPts val="0"/>
              </a:spcAft>
              <a:buNone/>
            </a:pPr>
            <a:r>
              <a:rPr lang="en" sz="1800"/>
              <a:t>Rachael Van Cleave, MBA, APR, APIO</a:t>
            </a:r>
            <a:endParaRPr sz="1600"/>
          </a:p>
        </p:txBody>
      </p:sp>
      <p:pic>
        <p:nvPicPr>
          <p:cNvPr id="70" name="Google Shape;70;p13" title="Hopuse photo_tribune.jpg"/>
          <p:cNvPicPr preferRelativeResize="0"/>
          <p:nvPr/>
        </p:nvPicPr>
        <p:blipFill rotWithShape="1">
          <a:blip r:embed="rId3">
            <a:alphaModFix/>
          </a:blip>
          <a:srcRect b="0" l="20841" r="18938" t="0"/>
          <a:stretch/>
        </p:blipFill>
        <p:spPr>
          <a:xfrm>
            <a:off x="4572000" y="125"/>
            <a:ext cx="4572000" cy="5143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4"/>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Takeaway # 1 - Relationships First</a:t>
            </a:r>
            <a:endParaRPr/>
          </a:p>
        </p:txBody>
      </p:sp>
      <p:sp>
        <p:nvSpPr>
          <p:cNvPr id="76" name="Google Shape;76;p14"/>
          <p:cNvSpPr txBox="1"/>
          <p:nvPr>
            <p:ph idx="4294967295" type="body"/>
          </p:nvPr>
        </p:nvSpPr>
        <p:spPr>
          <a:xfrm>
            <a:off x="504525" y="1314275"/>
            <a:ext cx="4622700" cy="356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a:t>Know who you will be working with from different departments in an incident, and:</a:t>
            </a:r>
            <a:endParaRPr b="1" sz="1900"/>
          </a:p>
          <a:p>
            <a:pPr indent="-323850" lvl="0" marL="457200" rtl="0" algn="l">
              <a:spcBef>
                <a:spcPts val="1600"/>
              </a:spcBef>
              <a:spcAft>
                <a:spcPts val="0"/>
              </a:spcAft>
              <a:buSzPts val="1500"/>
              <a:buChar char="●"/>
            </a:pPr>
            <a:r>
              <a:rPr lang="en" sz="1500"/>
              <a:t>Meet with them now</a:t>
            </a:r>
            <a:endParaRPr sz="1500"/>
          </a:p>
          <a:p>
            <a:pPr indent="-323850" lvl="0" marL="457200" rtl="0" algn="l">
              <a:spcBef>
                <a:spcPts val="0"/>
              </a:spcBef>
              <a:spcAft>
                <a:spcPts val="0"/>
              </a:spcAft>
              <a:buSzPts val="1500"/>
              <a:buChar char="●"/>
            </a:pPr>
            <a:r>
              <a:rPr lang="en" sz="1500"/>
              <a:t>Determine who handles which parts of the response</a:t>
            </a:r>
            <a:endParaRPr sz="1500"/>
          </a:p>
          <a:p>
            <a:pPr indent="-323850" lvl="0" marL="457200" rtl="0" algn="l">
              <a:spcBef>
                <a:spcPts val="0"/>
              </a:spcBef>
              <a:spcAft>
                <a:spcPts val="0"/>
              </a:spcAft>
              <a:buSzPts val="1500"/>
              <a:buChar char="●"/>
            </a:pPr>
            <a:r>
              <a:rPr lang="en" sz="1500"/>
              <a:t>Make it clear that you are there to support them</a:t>
            </a:r>
            <a:endParaRPr sz="1500"/>
          </a:p>
          <a:p>
            <a:pPr indent="-323850" lvl="0" marL="457200" rtl="0" algn="l">
              <a:spcBef>
                <a:spcPts val="0"/>
              </a:spcBef>
              <a:spcAft>
                <a:spcPts val="0"/>
              </a:spcAft>
              <a:buSzPts val="1500"/>
              <a:buChar char="●"/>
            </a:pPr>
            <a:r>
              <a:rPr lang="en" sz="1500"/>
              <a:t>NO EGOS</a:t>
            </a:r>
            <a:endParaRPr sz="1500"/>
          </a:p>
          <a:p>
            <a:pPr indent="-323850" lvl="0" marL="457200" rtl="0" algn="l">
              <a:spcBef>
                <a:spcPts val="0"/>
              </a:spcBef>
              <a:spcAft>
                <a:spcPts val="0"/>
              </a:spcAft>
              <a:buSzPts val="1500"/>
              <a:buChar char="●"/>
            </a:pPr>
            <a:r>
              <a:rPr lang="en" sz="1500"/>
              <a:t>Show up and do what you said you would</a:t>
            </a:r>
            <a:endParaRPr sz="1500"/>
          </a:p>
        </p:txBody>
      </p:sp>
      <p:pic>
        <p:nvPicPr>
          <p:cNvPr id="77" name="Google Shape;77;p14" title="McManigal House.jpg"/>
          <p:cNvPicPr preferRelativeResize="0"/>
          <p:nvPr/>
        </p:nvPicPr>
        <p:blipFill rotWithShape="1">
          <a:blip r:embed="rId3">
            <a:alphaModFix/>
          </a:blip>
          <a:srcRect b="0" l="26491" r="11218" t="0"/>
          <a:stretch/>
        </p:blipFill>
        <p:spPr>
          <a:xfrm>
            <a:off x="5289575" y="1393575"/>
            <a:ext cx="3590325" cy="3238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Timeline - Wednesday, November 6, 2024</a:t>
            </a:r>
            <a:endParaRPr/>
          </a:p>
        </p:txBody>
      </p:sp>
      <p:sp>
        <p:nvSpPr>
          <p:cNvPr id="83" name="Google Shape;83;p15"/>
          <p:cNvSpPr txBox="1"/>
          <p:nvPr>
            <p:ph idx="1" type="body"/>
          </p:nvPr>
        </p:nvSpPr>
        <p:spPr>
          <a:xfrm>
            <a:off x="311700" y="1111050"/>
            <a:ext cx="7454700" cy="53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t>3:09 p.m. - Dispatched to a report of a house fire/explosion</a:t>
            </a:r>
            <a:endParaRPr b="1" sz="2100"/>
          </a:p>
          <a:p>
            <a:pPr indent="0" lvl="0" marL="0" rtl="0" algn="l">
              <a:spcBef>
                <a:spcPts val="1600"/>
              </a:spcBef>
              <a:spcAft>
                <a:spcPts val="1600"/>
              </a:spcAft>
              <a:buNone/>
            </a:pPr>
            <a:r>
              <a:t/>
            </a:r>
            <a:endParaRPr b="1" sz="2100"/>
          </a:p>
        </p:txBody>
      </p:sp>
      <p:pic>
        <p:nvPicPr>
          <p:cNvPr id="84" name="Google Shape;84;p15" title="HOUSE JS24-6321 15.09.59hrs.wav">
            <a:hlinkClick r:id="rId3"/>
          </p:cNvPr>
          <p:cNvPicPr preferRelativeResize="0"/>
          <p:nvPr/>
        </p:nvPicPr>
        <p:blipFill>
          <a:blip r:embed="rId4">
            <a:alphaModFix/>
          </a:blip>
          <a:stretch>
            <a:fillRect/>
          </a:stretch>
        </p:blipFill>
        <p:spPr>
          <a:xfrm>
            <a:off x="152400" y="4721100"/>
            <a:ext cx="270000" cy="270000"/>
          </a:xfrm>
          <a:prstGeom prst="rect">
            <a:avLst/>
          </a:prstGeom>
          <a:noFill/>
          <a:ln>
            <a:noFill/>
          </a:ln>
        </p:spPr>
      </p:pic>
      <p:pic>
        <p:nvPicPr>
          <p:cNvPr id="85" name="Google Shape;85;p15" title="First on-scene photo.jpeg"/>
          <p:cNvPicPr preferRelativeResize="0"/>
          <p:nvPr/>
        </p:nvPicPr>
        <p:blipFill rotWithShape="1">
          <a:blip r:embed="rId5">
            <a:alphaModFix/>
          </a:blip>
          <a:srcRect b="19003" l="0" r="0" t="19556"/>
          <a:stretch/>
        </p:blipFill>
        <p:spPr>
          <a:xfrm>
            <a:off x="422407" y="1644152"/>
            <a:ext cx="7140577" cy="329042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Situation - Wednesday, November 6, 2024</a:t>
            </a:r>
            <a:endParaRPr/>
          </a:p>
        </p:txBody>
      </p:sp>
      <p:sp>
        <p:nvSpPr>
          <p:cNvPr id="91" name="Google Shape;91;p16"/>
          <p:cNvSpPr txBox="1"/>
          <p:nvPr>
            <p:ph idx="1" type="body"/>
          </p:nvPr>
        </p:nvSpPr>
        <p:spPr>
          <a:xfrm>
            <a:off x="311700" y="1417800"/>
            <a:ext cx="34542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a:t>What we knew at this point</a:t>
            </a:r>
            <a:endParaRPr b="1" sz="1900"/>
          </a:p>
          <a:p>
            <a:pPr indent="-323850" lvl="0" marL="457200" rtl="0" algn="l">
              <a:spcBef>
                <a:spcPts val="1600"/>
              </a:spcBef>
              <a:spcAft>
                <a:spcPts val="0"/>
              </a:spcAft>
              <a:buSzPts val="1500"/>
              <a:buChar char="●"/>
            </a:pPr>
            <a:r>
              <a:rPr lang="en" sz="1500"/>
              <a:t>Significant damage from what appeared to be an explosion</a:t>
            </a:r>
            <a:endParaRPr sz="1500"/>
          </a:p>
          <a:p>
            <a:pPr indent="-323850" lvl="0" marL="457200" rtl="0" algn="l">
              <a:spcBef>
                <a:spcPts val="0"/>
              </a:spcBef>
              <a:spcAft>
                <a:spcPts val="0"/>
              </a:spcAft>
              <a:buSzPts val="1500"/>
              <a:buChar char="●"/>
            </a:pPr>
            <a:r>
              <a:rPr lang="en" sz="1500"/>
              <a:t>Unknown cause</a:t>
            </a:r>
            <a:endParaRPr sz="1500"/>
          </a:p>
          <a:p>
            <a:pPr indent="-323850" lvl="0" marL="457200" rtl="0" algn="l">
              <a:spcBef>
                <a:spcPts val="0"/>
              </a:spcBef>
              <a:spcAft>
                <a:spcPts val="0"/>
              </a:spcAft>
              <a:buSzPts val="1500"/>
              <a:buChar char="●"/>
            </a:pPr>
            <a:r>
              <a:rPr lang="en" sz="1500"/>
              <a:t>Initial reports indicating no one was in the home</a:t>
            </a:r>
            <a:endParaRPr sz="1500"/>
          </a:p>
          <a:p>
            <a:pPr indent="-323850" lvl="0" marL="457200" rtl="0" algn="l">
              <a:spcBef>
                <a:spcPts val="0"/>
              </a:spcBef>
              <a:spcAft>
                <a:spcPts val="0"/>
              </a:spcAft>
              <a:buSzPts val="1500"/>
              <a:buChar char="●"/>
            </a:pPr>
            <a:r>
              <a:rPr lang="en" sz="1500"/>
              <a:t>Working to determine public safety risk and conduct initial evacuations</a:t>
            </a:r>
            <a:endParaRPr sz="1500"/>
          </a:p>
        </p:txBody>
      </p:sp>
      <p:pic>
        <p:nvPicPr>
          <p:cNvPr id="92" name="Google Shape;92;p16" title="speaker_RL.png"/>
          <p:cNvPicPr preferRelativeResize="0"/>
          <p:nvPr/>
        </p:nvPicPr>
        <p:blipFill>
          <a:blip r:embed="rId3">
            <a:alphaModFix/>
          </a:blip>
          <a:stretch>
            <a:fillRect/>
          </a:stretch>
        </p:blipFill>
        <p:spPr>
          <a:xfrm>
            <a:off x="8591425" y="4568689"/>
            <a:ext cx="463700" cy="456200"/>
          </a:xfrm>
          <a:prstGeom prst="rect">
            <a:avLst/>
          </a:prstGeom>
          <a:noFill/>
          <a:ln>
            <a:noFill/>
          </a:ln>
        </p:spPr>
      </p:pic>
      <p:pic>
        <p:nvPicPr>
          <p:cNvPr id="93" name="Google Shape;93;p16" title="KUTV.jpg"/>
          <p:cNvPicPr preferRelativeResize="0"/>
          <p:nvPr/>
        </p:nvPicPr>
        <p:blipFill>
          <a:blip r:embed="rId4">
            <a:alphaModFix/>
          </a:blip>
          <a:stretch>
            <a:fillRect/>
          </a:stretch>
        </p:blipFill>
        <p:spPr>
          <a:xfrm>
            <a:off x="3690354" y="1516900"/>
            <a:ext cx="5073300" cy="2853393"/>
          </a:xfrm>
          <a:prstGeom prst="rect">
            <a:avLst/>
          </a:prstGeom>
          <a:noFill/>
          <a:ln>
            <a:noFill/>
          </a:ln>
        </p:spPr>
      </p:pic>
      <p:sp>
        <p:nvSpPr>
          <p:cNvPr id="94" name="Google Shape;94;p16"/>
          <p:cNvSpPr txBox="1"/>
          <p:nvPr/>
        </p:nvSpPr>
        <p:spPr>
          <a:xfrm>
            <a:off x="3604844" y="4284800"/>
            <a:ext cx="9138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1"/>
                </a:solidFill>
                <a:latin typeface="Lato"/>
                <a:ea typeface="Lato"/>
                <a:cs typeface="Lato"/>
                <a:sym typeface="Lato"/>
              </a:rPr>
              <a:t>Source: KUTV</a:t>
            </a:r>
            <a:endParaRPr sz="900">
              <a:solidFill>
                <a:schemeClr val="dk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Timeline - Wednesday, November 6, 2024</a:t>
            </a:r>
            <a:endParaRPr/>
          </a:p>
        </p:txBody>
      </p:sp>
      <p:sp>
        <p:nvSpPr>
          <p:cNvPr id="100" name="Google Shape;100;p17"/>
          <p:cNvSpPr txBox="1"/>
          <p:nvPr>
            <p:ph idx="1" type="body"/>
          </p:nvPr>
        </p:nvSpPr>
        <p:spPr>
          <a:xfrm>
            <a:off x="311700" y="1338517"/>
            <a:ext cx="3672300" cy="31509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sz="1500"/>
              <a:t>3:09 p.m. - Dispatched to a report of a house fire/explosion</a:t>
            </a:r>
            <a:endParaRPr sz="1500"/>
          </a:p>
          <a:p>
            <a:pPr indent="-304800" lvl="0" marL="457200" rtl="0" algn="l">
              <a:spcBef>
                <a:spcPts val="1600"/>
              </a:spcBef>
              <a:spcAft>
                <a:spcPts val="0"/>
              </a:spcAft>
              <a:buSzPts val="1200"/>
              <a:buChar char="●"/>
            </a:pPr>
            <a:r>
              <a:rPr lang="en" sz="1500"/>
              <a:t>3:23 p.m. - Have a report from a neighbor that there may have been a juvenile in the house</a:t>
            </a:r>
            <a:endParaRPr sz="1500"/>
          </a:p>
          <a:p>
            <a:pPr indent="-323850" lvl="0" marL="457200" rtl="0" algn="l">
              <a:spcBef>
                <a:spcPts val="1600"/>
              </a:spcBef>
              <a:spcAft>
                <a:spcPts val="0"/>
              </a:spcAft>
              <a:buSzPts val="1500"/>
              <a:buChar char="●"/>
            </a:pPr>
            <a:r>
              <a:rPr lang="en" sz="1500"/>
              <a:t>3:32 p.m. - Family arrives on scene</a:t>
            </a:r>
            <a:endParaRPr sz="1500"/>
          </a:p>
          <a:p>
            <a:pPr indent="-323850" lvl="0" marL="457200" rtl="0" algn="l">
              <a:spcBef>
                <a:spcPts val="1600"/>
              </a:spcBef>
              <a:spcAft>
                <a:spcPts val="0"/>
              </a:spcAft>
              <a:buSzPts val="1500"/>
              <a:buChar char="●"/>
            </a:pPr>
            <a:r>
              <a:rPr lang="en" sz="1500"/>
              <a:t>3:45 p.m. - Rachael shows up, coordinates with PD on media staging and starts wrangling media </a:t>
            </a:r>
            <a:endParaRPr sz="1300"/>
          </a:p>
        </p:txBody>
      </p:sp>
      <p:pic>
        <p:nvPicPr>
          <p:cNvPr id="101" name="Google Shape;101;p17" title="speaker_RL.png"/>
          <p:cNvPicPr preferRelativeResize="0"/>
          <p:nvPr/>
        </p:nvPicPr>
        <p:blipFill>
          <a:blip r:embed="rId3">
            <a:alphaModFix/>
          </a:blip>
          <a:stretch>
            <a:fillRect/>
          </a:stretch>
        </p:blipFill>
        <p:spPr>
          <a:xfrm>
            <a:off x="8591425" y="4568689"/>
            <a:ext cx="463700" cy="456200"/>
          </a:xfrm>
          <a:prstGeom prst="rect">
            <a:avLst/>
          </a:prstGeom>
          <a:noFill/>
          <a:ln>
            <a:noFill/>
          </a:ln>
        </p:spPr>
      </p:pic>
      <p:pic>
        <p:nvPicPr>
          <p:cNvPr id="102" name="Google Shape;102;p17" title="KSL.jpg"/>
          <p:cNvPicPr preferRelativeResize="0"/>
          <p:nvPr/>
        </p:nvPicPr>
        <p:blipFill>
          <a:blip r:embed="rId4">
            <a:alphaModFix/>
          </a:blip>
          <a:stretch>
            <a:fillRect/>
          </a:stretch>
        </p:blipFill>
        <p:spPr>
          <a:xfrm>
            <a:off x="4311000" y="1187448"/>
            <a:ext cx="4680599" cy="3330428"/>
          </a:xfrm>
          <a:prstGeom prst="rect">
            <a:avLst/>
          </a:prstGeom>
          <a:noFill/>
          <a:ln>
            <a:noFill/>
          </a:ln>
        </p:spPr>
      </p:pic>
      <p:sp>
        <p:nvSpPr>
          <p:cNvPr id="103" name="Google Shape;103;p17"/>
          <p:cNvSpPr txBox="1"/>
          <p:nvPr/>
        </p:nvSpPr>
        <p:spPr>
          <a:xfrm>
            <a:off x="4231754" y="4439854"/>
            <a:ext cx="2685600" cy="2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Lato"/>
                <a:ea typeface="Lato"/>
                <a:cs typeface="Lato"/>
                <a:sym typeface="Lato"/>
              </a:rPr>
              <a:t>Source: KSL</a:t>
            </a:r>
            <a:endParaRPr sz="600">
              <a:solidFill>
                <a:schemeClr val="dk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8"/>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DECISION POINT</a:t>
            </a:r>
            <a:endParaRPr/>
          </a:p>
        </p:txBody>
      </p:sp>
      <p:sp>
        <p:nvSpPr>
          <p:cNvPr id="109" name="Google Shape;109;p18"/>
          <p:cNvSpPr txBox="1"/>
          <p:nvPr>
            <p:ph idx="1" type="body"/>
          </p:nvPr>
        </p:nvSpPr>
        <p:spPr>
          <a:xfrm>
            <a:off x="371700" y="1166775"/>
            <a:ext cx="8520600" cy="513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100"/>
              <a:t>Who should be the spokesperson?</a:t>
            </a:r>
            <a:endParaRPr b="1" sz="2200"/>
          </a:p>
        </p:txBody>
      </p:sp>
      <p:grpSp>
        <p:nvGrpSpPr>
          <p:cNvPr id="110" name="Google Shape;110;p18"/>
          <p:cNvGrpSpPr/>
          <p:nvPr/>
        </p:nvGrpSpPr>
        <p:grpSpPr>
          <a:xfrm>
            <a:off x="572863" y="1657227"/>
            <a:ext cx="2683300" cy="3302700"/>
            <a:chOff x="431825" y="1342525"/>
            <a:chExt cx="2683300" cy="3302700"/>
          </a:xfrm>
        </p:grpSpPr>
        <p:sp>
          <p:nvSpPr>
            <p:cNvPr id="111" name="Google Shape;111;p18"/>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8"/>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 name="Google Shape;113;p18"/>
          <p:cNvSpPr txBox="1"/>
          <p:nvPr>
            <p:ph idx="1" type="body"/>
          </p:nvPr>
        </p:nvSpPr>
        <p:spPr>
          <a:xfrm>
            <a:off x="630229" y="1652427"/>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1</a:t>
            </a:r>
            <a:endParaRPr>
              <a:solidFill>
                <a:schemeClr val="accent2"/>
              </a:solidFill>
            </a:endParaRPr>
          </a:p>
        </p:txBody>
      </p:sp>
      <p:cxnSp>
        <p:nvCxnSpPr>
          <p:cNvPr id="114" name="Google Shape;114;p18"/>
          <p:cNvCxnSpPr/>
          <p:nvPr/>
        </p:nvCxnSpPr>
        <p:spPr>
          <a:xfrm>
            <a:off x="998713" y="1829427"/>
            <a:ext cx="0" cy="478800"/>
          </a:xfrm>
          <a:prstGeom prst="straightConnector1">
            <a:avLst/>
          </a:prstGeom>
          <a:noFill/>
          <a:ln cap="flat" cmpd="sng" w="9525">
            <a:solidFill>
              <a:schemeClr val="dk2"/>
            </a:solidFill>
            <a:prstDash val="solid"/>
            <a:round/>
            <a:headEnd len="sm" w="sm" type="none"/>
            <a:tailEnd len="sm" w="sm" type="none"/>
          </a:ln>
        </p:spPr>
      </p:cxnSp>
      <p:sp>
        <p:nvSpPr>
          <p:cNvPr id="115" name="Google Shape;115;p18"/>
          <p:cNvSpPr txBox="1"/>
          <p:nvPr>
            <p:ph idx="1" type="body"/>
          </p:nvPr>
        </p:nvSpPr>
        <p:spPr>
          <a:xfrm>
            <a:off x="1074913" y="1652427"/>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accent2"/>
                </a:solidFill>
              </a:rPr>
              <a:t>Rachael Van Cleave, PIO</a:t>
            </a:r>
            <a:endParaRPr b="1" sz="1300">
              <a:solidFill>
                <a:schemeClr val="accent2"/>
              </a:solidFill>
            </a:endParaRPr>
          </a:p>
        </p:txBody>
      </p:sp>
      <p:sp>
        <p:nvSpPr>
          <p:cNvPr id="116" name="Google Shape;116;p18"/>
          <p:cNvSpPr txBox="1"/>
          <p:nvPr>
            <p:ph idx="1" type="body"/>
          </p:nvPr>
        </p:nvSpPr>
        <p:spPr>
          <a:xfrm>
            <a:off x="649163" y="2583653"/>
            <a:ext cx="2530800" cy="237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400"/>
          </a:p>
          <a:p>
            <a:pPr indent="0" lvl="0" marL="0" rtl="0" algn="l">
              <a:spcBef>
                <a:spcPts val="1600"/>
              </a:spcBef>
              <a:spcAft>
                <a:spcPts val="1600"/>
              </a:spcAft>
              <a:buNone/>
            </a:pPr>
            <a:r>
              <a:t/>
            </a:r>
            <a:endParaRPr sz="1400"/>
          </a:p>
        </p:txBody>
      </p:sp>
      <p:grpSp>
        <p:nvGrpSpPr>
          <p:cNvPr id="117" name="Google Shape;117;p18"/>
          <p:cNvGrpSpPr/>
          <p:nvPr/>
        </p:nvGrpSpPr>
        <p:grpSpPr>
          <a:xfrm>
            <a:off x="3394813" y="1659615"/>
            <a:ext cx="2683300" cy="3302700"/>
            <a:chOff x="431825" y="1342525"/>
            <a:chExt cx="2683300" cy="3302700"/>
          </a:xfrm>
        </p:grpSpPr>
        <p:sp>
          <p:nvSpPr>
            <p:cNvPr id="118" name="Google Shape;118;p18"/>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8"/>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 name="Google Shape;120;p18"/>
          <p:cNvSpPr txBox="1"/>
          <p:nvPr>
            <p:ph idx="1" type="body"/>
          </p:nvPr>
        </p:nvSpPr>
        <p:spPr>
          <a:xfrm>
            <a:off x="3452179" y="1654815"/>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2</a:t>
            </a:r>
            <a:endParaRPr>
              <a:solidFill>
                <a:schemeClr val="accent2"/>
              </a:solidFill>
            </a:endParaRPr>
          </a:p>
        </p:txBody>
      </p:sp>
      <p:cxnSp>
        <p:nvCxnSpPr>
          <p:cNvPr id="121" name="Google Shape;121;p18"/>
          <p:cNvCxnSpPr/>
          <p:nvPr/>
        </p:nvCxnSpPr>
        <p:spPr>
          <a:xfrm>
            <a:off x="3820663" y="1831815"/>
            <a:ext cx="0" cy="478800"/>
          </a:xfrm>
          <a:prstGeom prst="straightConnector1">
            <a:avLst/>
          </a:prstGeom>
          <a:noFill/>
          <a:ln cap="flat" cmpd="sng" w="9525">
            <a:solidFill>
              <a:schemeClr val="dk2"/>
            </a:solidFill>
            <a:prstDash val="solid"/>
            <a:round/>
            <a:headEnd len="sm" w="sm" type="none"/>
            <a:tailEnd len="sm" w="sm" type="none"/>
          </a:ln>
        </p:spPr>
      </p:cxnSp>
      <p:sp>
        <p:nvSpPr>
          <p:cNvPr id="122" name="Google Shape;122;p18"/>
          <p:cNvSpPr txBox="1"/>
          <p:nvPr>
            <p:ph idx="1" type="body"/>
          </p:nvPr>
        </p:nvSpPr>
        <p:spPr>
          <a:xfrm>
            <a:off x="3896863" y="1654815"/>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accent2"/>
                </a:solidFill>
              </a:rPr>
              <a:t>Ryan Lessner, PIO</a:t>
            </a:r>
            <a:endParaRPr b="1" sz="1700">
              <a:solidFill>
                <a:schemeClr val="accent2"/>
              </a:solidFill>
            </a:endParaRPr>
          </a:p>
          <a:p>
            <a:pPr indent="0" lvl="0" marL="0" rtl="0" algn="l">
              <a:lnSpc>
                <a:spcPct val="100000"/>
              </a:lnSpc>
              <a:spcBef>
                <a:spcPts val="0"/>
              </a:spcBef>
              <a:spcAft>
                <a:spcPts val="0"/>
              </a:spcAft>
              <a:buNone/>
            </a:pPr>
            <a:r>
              <a:rPr b="1" lang="en" sz="1700">
                <a:solidFill>
                  <a:schemeClr val="accent2"/>
                </a:solidFill>
              </a:rPr>
              <a:t>Deputy Fire Chief</a:t>
            </a:r>
            <a:endParaRPr b="1" sz="1700">
              <a:solidFill>
                <a:schemeClr val="accent2"/>
              </a:solidFill>
            </a:endParaRPr>
          </a:p>
        </p:txBody>
      </p:sp>
      <p:grpSp>
        <p:nvGrpSpPr>
          <p:cNvPr id="123" name="Google Shape;123;p18"/>
          <p:cNvGrpSpPr/>
          <p:nvPr/>
        </p:nvGrpSpPr>
        <p:grpSpPr>
          <a:xfrm>
            <a:off x="6216763" y="1685165"/>
            <a:ext cx="2683300" cy="3302700"/>
            <a:chOff x="431825" y="1342525"/>
            <a:chExt cx="2683300" cy="3302700"/>
          </a:xfrm>
        </p:grpSpPr>
        <p:sp>
          <p:nvSpPr>
            <p:cNvPr id="124" name="Google Shape;124;p18"/>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8"/>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 name="Google Shape;126;p18"/>
          <p:cNvSpPr txBox="1"/>
          <p:nvPr>
            <p:ph idx="1" type="body"/>
          </p:nvPr>
        </p:nvSpPr>
        <p:spPr>
          <a:xfrm>
            <a:off x="6274129" y="1680365"/>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3</a:t>
            </a:r>
            <a:endParaRPr>
              <a:solidFill>
                <a:schemeClr val="accent2"/>
              </a:solidFill>
            </a:endParaRPr>
          </a:p>
        </p:txBody>
      </p:sp>
      <p:cxnSp>
        <p:nvCxnSpPr>
          <p:cNvPr id="127" name="Google Shape;127;p18"/>
          <p:cNvCxnSpPr/>
          <p:nvPr/>
        </p:nvCxnSpPr>
        <p:spPr>
          <a:xfrm>
            <a:off x="6642613" y="1857365"/>
            <a:ext cx="0" cy="478800"/>
          </a:xfrm>
          <a:prstGeom prst="straightConnector1">
            <a:avLst/>
          </a:prstGeom>
          <a:noFill/>
          <a:ln cap="flat" cmpd="sng" w="9525">
            <a:solidFill>
              <a:schemeClr val="dk2"/>
            </a:solidFill>
            <a:prstDash val="solid"/>
            <a:round/>
            <a:headEnd len="sm" w="sm" type="none"/>
            <a:tailEnd len="sm" w="sm" type="none"/>
          </a:ln>
        </p:spPr>
      </p:cxnSp>
      <p:sp>
        <p:nvSpPr>
          <p:cNvPr id="128" name="Google Shape;128;p18"/>
          <p:cNvSpPr txBox="1"/>
          <p:nvPr>
            <p:ph idx="1" type="body"/>
          </p:nvPr>
        </p:nvSpPr>
        <p:spPr>
          <a:xfrm>
            <a:off x="6718813" y="1680365"/>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accent2"/>
                </a:solidFill>
              </a:rPr>
              <a:t>Chris Dawson</a:t>
            </a:r>
            <a:endParaRPr b="1" sz="1700">
              <a:solidFill>
                <a:schemeClr val="accent2"/>
              </a:solidFill>
            </a:endParaRPr>
          </a:p>
          <a:p>
            <a:pPr indent="0" lvl="0" marL="0" rtl="0" algn="l">
              <a:lnSpc>
                <a:spcPct val="100000"/>
              </a:lnSpc>
              <a:spcBef>
                <a:spcPts val="0"/>
              </a:spcBef>
              <a:spcAft>
                <a:spcPts val="0"/>
              </a:spcAft>
              <a:buNone/>
            </a:pPr>
            <a:r>
              <a:rPr b="1" lang="en" sz="1700">
                <a:solidFill>
                  <a:schemeClr val="accent2"/>
                </a:solidFill>
              </a:rPr>
              <a:t>Fire Chief</a:t>
            </a:r>
            <a:endParaRPr b="1" sz="1700">
              <a:solidFill>
                <a:schemeClr val="accent2"/>
              </a:solidFill>
            </a:endParaRPr>
          </a:p>
        </p:txBody>
      </p:sp>
      <p:pic>
        <p:nvPicPr>
          <p:cNvPr id="129" name="Google Shape;129;p18" title="4-_DSC8857.jpg"/>
          <p:cNvPicPr preferRelativeResize="0"/>
          <p:nvPr/>
        </p:nvPicPr>
        <p:blipFill rotWithShape="1">
          <a:blip r:embed="rId3">
            <a:alphaModFix/>
          </a:blip>
          <a:srcRect b="28233" l="14232" r="16577" t="0"/>
          <a:stretch/>
        </p:blipFill>
        <p:spPr>
          <a:xfrm>
            <a:off x="753150" y="2513163"/>
            <a:ext cx="2322851" cy="2433075"/>
          </a:xfrm>
          <a:prstGeom prst="rect">
            <a:avLst/>
          </a:prstGeom>
          <a:noFill/>
          <a:ln>
            <a:noFill/>
          </a:ln>
        </p:spPr>
      </p:pic>
      <p:pic>
        <p:nvPicPr>
          <p:cNvPr id="130" name="Google Shape;130;p18" title="Ryan L. Photo.jpg"/>
          <p:cNvPicPr preferRelativeResize="0"/>
          <p:nvPr/>
        </p:nvPicPr>
        <p:blipFill>
          <a:blip r:embed="rId4">
            <a:alphaModFix/>
          </a:blip>
          <a:stretch>
            <a:fillRect/>
          </a:stretch>
        </p:blipFill>
        <p:spPr>
          <a:xfrm>
            <a:off x="3498900" y="2513175"/>
            <a:ext cx="2433075" cy="2433075"/>
          </a:xfrm>
          <a:prstGeom prst="rect">
            <a:avLst/>
          </a:prstGeom>
          <a:noFill/>
          <a:ln>
            <a:noFill/>
          </a:ln>
        </p:spPr>
      </p:pic>
      <p:pic>
        <p:nvPicPr>
          <p:cNvPr id="131" name="Google Shape;131;p18" title="Chris Photo.jpg"/>
          <p:cNvPicPr preferRelativeResize="0"/>
          <p:nvPr/>
        </p:nvPicPr>
        <p:blipFill>
          <a:blip r:embed="rId5">
            <a:alphaModFix/>
          </a:blip>
          <a:stretch>
            <a:fillRect/>
          </a:stretch>
        </p:blipFill>
        <p:spPr>
          <a:xfrm>
            <a:off x="6354875" y="2537513"/>
            <a:ext cx="2433074" cy="2433074"/>
          </a:xfrm>
          <a:prstGeom prst="rect">
            <a:avLst/>
          </a:prstGeom>
          <a:noFill/>
          <a:ln>
            <a:noFill/>
          </a:ln>
        </p:spPr>
      </p:pic>
      <p:pic>
        <p:nvPicPr>
          <p:cNvPr id="132" name="Google Shape;132;p18" title="ES_Wrong Answer Buzzer - Epidemic Sound.mp3">
            <a:hlinkClick r:id="rId6"/>
          </p:cNvPr>
          <p:cNvPicPr preferRelativeResize="0"/>
          <p:nvPr/>
        </p:nvPicPr>
        <p:blipFill>
          <a:blip r:embed="rId7">
            <a:alphaModFix/>
          </a:blip>
          <a:stretch>
            <a:fillRect/>
          </a:stretch>
        </p:blipFill>
        <p:spPr>
          <a:xfrm>
            <a:off x="2780925" y="1986675"/>
            <a:ext cx="349500" cy="349500"/>
          </a:xfrm>
          <a:prstGeom prst="rect">
            <a:avLst/>
          </a:prstGeom>
          <a:noFill/>
          <a:ln>
            <a:noFill/>
          </a:ln>
        </p:spPr>
      </p:pic>
      <p:pic>
        <p:nvPicPr>
          <p:cNvPr id="133" name="Google Shape;133;p18" title="ES_Wrong Answer Buzzer - Epidemic Sound.mp3">
            <a:hlinkClick r:id="rId8"/>
          </p:cNvPr>
          <p:cNvPicPr preferRelativeResize="0"/>
          <p:nvPr/>
        </p:nvPicPr>
        <p:blipFill>
          <a:blip r:embed="rId7">
            <a:alphaModFix/>
          </a:blip>
          <a:stretch>
            <a:fillRect/>
          </a:stretch>
        </p:blipFill>
        <p:spPr>
          <a:xfrm>
            <a:off x="8376550" y="1986675"/>
            <a:ext cx="349500" cy="349500"/>
          </a:xfrm>
          <a:prstGeom prst="rect">
            <a:avLst/>
          </a:prstGeom>
          <a:noFill/>
          <a:ln>
            <a:noFill/>
          </a:ln>
        </p:spPr>
      </p:pic>
      <p:pic>
        <p:nvPicPr>
          <p:cNvPr id="134" name="Google Shape;134;p18" title="ES_Delayed, High Pitched, Correct, Positive 02 - Epidemic Sound.mp3">
            <a:hlinkClick r:id="rId9"/>
          </p:cNvPr>
          <p:cNvPicPr preferRelativeResize="0"/>
          <p:nvPr/>
        </p:nvPicPr>
        <p:blipFill>
          <a:blip r:embed="rId7">
            <a:alphaModFix/>
          </a:blip>
          <a:stretch>
            <a:fillRect/>
          </a:stretch>
        </p:blipFill>
        <p:spPr>
          <a:xfrm>
            <a:off x="5703275" y="2021175"/>
            <a:ext cx="349500" cy="349500"/>
          </a:xfrm>
          <a:prstGeom prst="rect">
            <a:avLst/>
          </a:prstGeom>
          <a:noFill/>
          <a:ln>
            <a:noFill/>
          </a:ln>
        </p:spPr>
      </p:pic>
      <p:pic>
        <p:nvPicPr>
          <p:cNvPr id="135" name="Google Shape;135;p18" title="speaker_RVC.png"/>
          <p:cNvPicPr preferRelativeResize="0"/>
          <p:nvPr/>
        </p:nvPicPr>
        <p:blipFill>
          <a:blip r:embed="rId10">
            <a:alphaModFix/>
          </a:blip>
          <a:stretch>
            <a:fillRect/>
          </a:stretch>
        </p:blipFill>
        <p:spPr>
          <a:xfrm>
            <a:off x="71902" y="4551125"/>
            <a:ext cx="402900" cy="411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9"/>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Initial Interviews - Wednesday, November 6, 2024 </a:t>
            </a:r>
            <a:endParaRPr sz="2800"/>
          </a:p>
        </p:txBody>
      </p:sp>
      <p:grpSp>
        <p:nvGrpSpPr>
          <p:cNvPr id="141" name="Google Shape;141;p19"/>
          <p:cNvGrpSpPr/>
          <p:nvPr/>
        </p:nvGrpSpPr>
        <p:grpSpPr>
          <a:xfrm>
            <a:off x="283950" y="1302622"/>
            <a:ext cx="2609776" cy="3224092"/>
            <a:chOff x="431827" y="1342525"/>
            <a:chExt cx="2683298" cy="3407411"/>
          </a:xfrm>
        </p:grpSpPr>
        <p:sp>
          <p:nvSpPr>
            <p:cNvPr id="142" name="Google Shape;142;p19"/>
            <p:cNvSpPr/>
            <p:nvPr/>
          </p:nvSpPr>
          <p:spPr>
            <a:xfrm>
              <a:off x="431827" y="1342536"/>
              <a:ext cx="2683200" cy="3407400"/>
            </a:xfrm>
            <a:prstGeom prst="rect">
              <a:avLst/>
            </a:prstGeom>
            <a:noFill/>
            <a:ln cap="flat" cmpd="sng" w="9525">
              <a:solidFill>
                <a:schemeClr val="dk1"/>
              </a:solidFill>
              <a:prstDash val="solid"/>
              <a:round/>
              <a:headEnd len="sm" w="sm" type="none"/>
              <a:tailEnd len="sm" w="sm" type="none"/>
            </a:ln>
          </p:spPr>
          <p:txBody>
            <a:bodyPr anchorCtr="0" anchor="ctr" bIns="74325" lIns="74325" spcFirstLastPara="1" rIns="74325" wrap="square" tIns="74325">
              <a:noAutofit/>
            </a:bodyPr>
            <a:lstStyle/>
            <a:p>
              <a:pPr indent="0" lvl="0" marL="0" rtl="0" algn="l">
                <a:spcBef>
                  <a:spcPts val="0"/>
                </a:spcBef>
                <a:spcAft>
                  <a:spcPts val="0"/>
                </a:spcAft>
                <a:buNone/>
              </a:pPr>
              <a:r>
                <a:t/>
              </a:r>
              <a:endParaRPr/>
            </a:p>
          </p:txBody>
        </p:sp>
        <p:sp>
          <p:nvSpPr>
            <p:cNvPr id="143" name="Google Shape;143;p19"/>
            <p:cNvSpPr txBox="1"/>
            <p:nvPr/>
          </p:nvSpPr>
          <p:spPr>
            <a:xfrm>
              <a:off x="431925" y="1342525"/>
              <a:ext cx="2683200" cy="823200"/>
            </a:xfrm>
            <a:prstGeom prst="rect">
              <a:avLst/>
            </a:prstGeom>
            <a:solidFill>
              <a:schemeClr val="dk1"/>
            </a:solidFill>
            <a:ln>
              <a:noFill/>
            </a:ln>
          </p:spPr>
          <p:txBody>
            <a:bodyPr anchorCtr="0" anchor="ctr" bIns="74325" lIns="74325" spcFirstLastPara="1" rIns="74325" wrap="square" tIns="74325">
              <a:noAutofit/>
            </a:bodyPr>
            <a:lstStyle/>
            <a:p>
              <a:pPr indent="0" lvl="0" marL="0" rtl="0" algn="l">
                <a:spcBef>
                  <a:spcPts val="0"/>
                </a:spcBef>
                <a:spcAft>
                  <a:spcPts val="0"/>
                </a:spcAft>
                <a:buNone/>
              </a:pPr>
              <a:r>
                <a:t/>
              </a:r>
              <a:endParaRPr/>
            </a:p>
          </p:txBody>
        </p:sp>
      </p:grpSp>
      <p:sp>
        <p:nvSpPr>
          <p:cNvPr id="144" name="Google Shape;144;p19"/>
          <p:cNvSpPr txBox="1"/>
          <p:nvPr>
            <p:ph idx="4294967295" type="body"/>
          </p:nvPr>
        </p:nvSpPr>
        <p:spPr>
          <a:xfrm>
            <a:off x="390475" y="1476650"/>
            <a:ext cx="2443800" cy="406200"/>
          </a:xfrm>
          <a:prstGeom prst="rect">
            <a:avLst/>
          </a:prstGeom>
        </p:spPr>
        <p:txBody>
          <a:bodyPr anchorCtr="0" anchor="ctr" bIns="74325" lIns="74325" spcFirstLastPara="1" rIns="74325" wrap="square" tIns="74325">
            <a:noAutofit/>
          </a:bodyPr>
          <a:lstStyle/>
          <a:p>
            <a:pPr indent="0" lvl="0" marL="0" rtl="0" algn="l">
              <a:lnSpc>
                <a:spcPct val="100000"/>
              </a:lnSpc>
              <a:spcBef>
                <a:spcPts val="0"/>
              </a:spcBef>
              <a:spcAft>
                <a:spcPts val="0"/>
              </a:spcAft>
              <a:buNone/>
            </a:pPr>
            <a:r>
              <a:rPr b="1" lang="en" sz="1463">
                <a:solidFill>
                  <a:schemeClr val="accent2"/>
                </a:solidFill>
              </a:rPr>
              <a:t>First Interviews - 4:35 p.m.</a:t>
            </a:r>
            <a:endParaRPr b="1" sz="1463">
              <a:solidFill>
                <a:schemeClr val="accent2"/>
              </a:solidFill>
            </a:endParaRPr>
          </a:p>
        </p:txBody>
      </p:sp>
      <p:sp>
        <p:nvSpPr>
          <p:cNvPr id="145" name="Google Shape;145;p19"/>
          <p:cNvSpPr txBox="1"/>
          <p:nvPr>
            <p:ph idx="4294967295" type="body"/>
          </p:nvPr>
        </p:nvSpPr>
        <p:spPr>
          <a:xfrm>
            <a:off x="362925" y="2061375"/>
            <a:ext cx="2443800" cy="2376300"/>
          </a:xfrm>
          <a:prstGeom prst="rect">
            <a:avLst/>
          </a:prstGeom>
        </p:spPr>
        <p:txBody>
          <a:bodyPr anchorCtr="0" anchor="t" bIns="74325" lIns="74325" spcFirstLastPara="1" rIns="74325" wrap="square" tIns="74325">
            <a:noAutofit/>
          </a:bodyPr>
          <a:lstStyle/>
          <a:p>
            <a:pPr indent="0" lvl="0" marL="0" rtl="0" algn="l">
              <a:spcBef>
                <a:spcPts val="0"/>
              </a:spcBef>
              <a:spcAft>
                <a:spcPts val="0"/>
              </a:spcAft>
              <a:buNone/>
            </a:pPr>
            <a:r>
              <a:rPr b="1" lang="en" sz="1438"/>
              <a:t>Initial Key Messages</a:t>
            </a:r>
            <a:endParaRPr b="1" sz="1438"/>
          </a:p>
          <a:p>
            <a:pPr indent="-270811" lvl="0" marL="371679" rtl="0" algn="l">
              <a:spcBef>
                <a:spcPts val="1301"/>
              </a:spcBef>
              <a:spcAft>
                <a:spcPts val="0"/>
              </a:spcAft>
              <a:buSzPts val="1338"/>
              <a:buChar char="●"/>
            </a:pPr>
            <a:r>
              <a:rPr lang="en" sz="1338"/>
              <a:t>Searching for missing family member (un-identified)</a:t>
            </a:r>
            <a:endParaRPr sz="1338"/>
          </a:p>
          <a:p>
            <a:pPr indent="-270811" lvl="0" marL="371679" rtl="0" algn="l">
              <a:spcBef>
                <a:spcPts val="0"/>
              </a:spcBef>
              <a:spcAft>
                <a:spcPts val="0"/>
              </a:spcAft>
              <a:buSzPts val="1338"/>
              <a:buChar char="●"/>
            </a:pPr>
            <a:r>
              <a:rPr lang="en" sz="1338"/>
              <a:t>Fire crews working to suppress fire and determine area safety</a:t>
            </a:r>
            <a:endParaRPr sz="1338"/>
          </a:p>
          <a:p>
            <a:pPr indent="0" lvl="0" marL="0" rtl="0" algn="l">
              <a:spcBef>
                <a:spcPts val="1301"/>
              </a:spcBef>
              <a:spcAft>
                <a:spcPts val="1301"/>
              </a:spcAft>
              <a:buNone/>
            </a:pPr>
            <a:r>
              <a:t/>
            </a:r>
            <a:endParaRPr sz="1138"/>
          </a:p>
        </p:txBody>
      </p:sp>
      <p:pic>
        <p:nvPicPr>
          <p:cNvPr descr="First responders were on the scene of a reported house explosion in the neighborhood of 10500 S. 3200 West Wednesday afternoon. On Wednesday night, authorities reported one person had been killed in the explosion.&#10;&#10;Read more: https://ksltv.com/703388/first-responders-confirm-house-explosion-in-south-jordan/" id="146" name="Google Shape;146;p19" title="One killed in house explosion in South Jordan, cause under investigation">
            <a:hlinkClick r:id="rId3"/>
          </p:cNvPr>
          <p:cNvPicPr preferRelativeResize="0"/>
          <p:nvPr/>
        </p:nvPicPr>
        <p:blipFill>
          <a:blip r:embed="rId4">
            <a:alphaModFix/>
          </a:blip>
          <a:stretch>
            <a:fillRect/>
          </a:stretch>
        </p:blipFill>
        <p:spPr>
          <a:xfrm>
            <a:off x="3128231" y="1302825"/>
            <a:ext cx="5731744" cy="3224100"/>
          </a:xfrm>
          <a:prstGeom prst="rect">
            <a:avLst/>
          </a:prstGeom>
          <a:noFill/>
          <a:ln>
            <a:noFill/>
          </a:ln>
        </p:spPr>
      </p:pic>
      <p:pic>
        <p:nvPicPr>
          <p:cNvPr id="147" name="Google Shape;147;p19" title="speaker_RL.png"/>
          <p:cNvPicPr preferRelativeResize="0"/>
          <p:nvPr/>
        </p:nvPicPr>
        <p:blipFill>
          <a:blip r:embed="rId5">
            <a:alphaModFix/>
          </a:blip>
          <a:stretch>
            <a:fillRect/>
          </a:stretch>
        </p:blipFill>
        <p:spPr>
          <a:xfrm>
            <a:off x="8591425" y="4568689"/>
            <a:ext cx="463700" cy="456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0"/>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News Release #1- Wednesday, November 6, 2024</a:t>
            </a:r>
            <a:endParaRPr sz="2900"/>
          </a:p>
        </p:txBody>
      </p:sp>
      <p:grpSp>
        <p:nvGrpSpPr>
          <p:cNvPr id="153" name="Google Shape;153;p20"/>
          <p:cNvGrpSpPr/>
          <p:nvPr/>
        </p:nvGrpSpPr>
        <p:grpSpPr>
          <a:xfrm>
            <a:off x="876172" y="1049628"/>
            <a:ext cx="2500031" cy="3702657"/>
            <a:chOff x="431825" y="1342525"/>
            <a:chExt cx="2683300" cy="3302700"/>
          </a:xfrm>
        </p:grpSpPr>
        <p:sp>
          <p:nvSpPr>
            <p:cNvPr id="154" name="Google Shape;154;p20"/>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a:solidFill>
                    <a:schemeClr val="dk1"/>
                  </a:solidFill>
                </a:rPr>
                <a:t>Established initial details of incident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Ran it by stakeholders: City Manager, Assistant City Manager, Fire Chief, and Deputy Chief</a:t>
              </a:r>
              <a:endParaRPr>
                <a:solidFill>
                  <a:schemeClr val="dk1"/>
                </a:solidFill>
              </a:endParaRPr>
            </a:p>
          </p:txBody>
        </p:sp>
        <p:sp>
          <p:nvSpPr>
            <p:cNvPr id="155" name="Google Shape;155;p20"/>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 name="Google Shape;156;p20"/>
          <p:cNvSpPr txBox="1"/>
          <p:nvPr>
            <p:ph idx="4294967295" type="body"/>
          </p:nvPr>
        </p:nvSpPr>
        <p:spPr>
          <a:xfrm>
            <a:off x="981650" y="1289925"/>
            <a:ext cx="2539200" cy="4545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600">
                <a:solidFill>
                  <a:schemeClr val="accent2"/>
                </a:solidFill>
              </a:rPr>
              <a:t>Quick Release 5:50 p.m.</a:t>
            </a:r>
            <a:endParaRPr b="1" sz="1600">
              <a:solidFill>
                <a:schemeClr val="accent2"/>
              </a:solidFill>
            </a:endParaRPr>
          </a:p>
        </p:txBody>
      </p:sp>
      <p:pic>
        <p:nvPicPr>
          <p:cNvPr id="157" name="Google Shape;157;p20" title="PRESS RELEASE_House Explosion_11.6.24.png"/>
          <p:cNvPicPr preferRelativeResize="0"/>
          <p:nvPr/>
        </p:nvPicPr>
        <p:blipFill rotWithShape="1">
          <a:blip r:embed="rId3">
            <a:alphaModFix/>
          </a:blip>
          <a:srcRect b="33251" l="9279" r="8887" t="29934"/>
          <a:stretch/>
        </p:blipFill>
        <p:spPr>
          <a:xfrm>
            <a:off x="3520849" y="1407550"/>
            <a:ext cx="5288651" cy="3078876"/>
          </a:xfrm>
          <a:prstGeom prst="rect">
            <a:avLst/>
          </a:prstGeom>
          <a:noFill/>
          <a:ln>
            <a:noFill/>
          </a:ln>
        </p:spPr>
      </p:pic>
      <p:pic>
        <p:nvPicPr>
          <p:cNvPr id="158" name="Google Shape;158;p20" title="speaker_RVC.png"/>
          <p:cNvPicPr preferRelativeResize="0"/>
          <p:nvPr/>
        </p:nvPicPr>
        <p:blipFill>
          <a:blip r:embed="rId4">
            <a:alphaModFix/>
          </a:blip>
          <a:stretch>
            <a:fillRect/>
          </a:stretch>
        </p:blipFill>
        <p:spPr>
          <a:xfrm>
            <a:off x="178002" y="4591675"/>
            <a:ext cx="402900" cy="411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1"/>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Takeaway # 2 - Have a Go Kit</a:t>
            </a:r>
            <a:endParaRPr/>
          </a:p>
        </p:txBody>
      </p:sp>
      <p:sp>
        <p:nvSpPr>
          <p:cNvPr id="164" name="Google Shape;164;p21"/>
          <p:cNvSpPr txBox="1"/>
          <p:nvPr>
            <p:ph idx="4294967295" type="body"/>
          </p:nvPr>
        </p:nvSpPr>
        <p:spPr>
          <a:xfrm>
            <a:off x="702300" y="1216925"/>
            <a:ext cx="8053800" cy="34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600"/>
              <a:t>In your car, have the following ready:</a:t>
            </a:r>
            <a:endParaRPr b="1" sz="2600"/>
          </a:p>
          <a:p>
            <a:pPr indent="-361950" lvl="0" marL="457200" rtl="0" algn="l">
              <a:spcBef>
                <a:spcPts val="1600"/>
              </a:spcBef>
              <a:spcAft>
                <a:spcPts val="0"/>
              </a:spcAft>
              <a:buSzPts val="2100"/>
              <a:buChar char="●"/>
            </a:pPr>
            <a:r>
              <a:rPr lang="en" sz="2100"/>
              <a:t>Winter - Coat, gloves, ear warmers, hand warmers, shoes/boots you can walk in, etc.</a:t>
            </a:r>
            <a:endParaRPr sz="2100"/>
          </a:p>
          <a:p>
            <a:pPr indent="-361950" lvl="0" marL="457200" rtl="0" algn="l">
              <a:spcBef>
                <a:spcPts val="0"/>
              </a:spcBef>
              <a:spcAft>
                <a:spcPts val="0"/>
              </a:spcAft>
              <a:buSzPts val="2100"/>
              <a:buChar char="●"/>
            </a:pPr>
            <a:r>
              <a:rPr lang="en" sz="2100"/>
              <a:t>Spring &amp; Fall - Coat, rain coat, umbrella, etc.</a:t>
            </a:r>
            <a:endParaRPr sz="2100"/>
          </a:p>
          <a:p>
            <a:pPr indent="-361950" lvl="0" marL="457200" rtl="0" algn="l">
              <a:spcBef>
                <a:spcPts val="0"/>
              </a:spcBef>
              <a:spcAft>
                <a:spcPts val="0"/>
              </a:spcAft>
              <a:buSzPts val="2100"/>
              <a:buChar char="●"/>
            </a:pPr>
            <a:r>
              <a:rPr lang="en" sz="2100"/>
              <a:t>Summer - Sunscreen, hat, sunglasses, walking shoes/boots, etc.</a:t>
            </a:r>
            <a:endParaRPr sz="2100"/>
          </a:p>
          <a:p>
            <a:pPr indent="-361950" lvl="0" marL="457200" rtl="0" algn="l">
              <a:spcBef>
                <a:spcPts val="0"/>
              </a:spcBef>
              <a:spcAft>
                <a:spcPts val="0"/>
              </a:spcAft>
              <a:buSzPts val="2100"/>
              <a:buChar char="●"/>
            </a:pPr>
            <a:r>
              <a:rPr lang="en" sz="2100"/>
              <a:t>All seasons - water, snacks, PPE, etc.</a:t>
            </a:r>
            <a:endParaRPr sz="2100"/>
          </a:p>
          <a:p>
            <a:pPr indent="0" lvl="0" marL="457200" rtl="0" algn="l">
              <a:spcBef>
                <a:spcPts val="1600"/>
              </a:spcBef>
              <a:spcAft>
                <a:spcPts val="0"/>
              </a:spcAft>
              <a:buNone/>
            </a:pPr>
            <a:br>
              <a:rPr lang="en" sz="2100"/>
            </a:br>
            <a:r>
              <a:rPr lang="en" sz="2100"/>
              <a:t>*This is a non-exhaustive list, but some basics!</a:t>
            </a:r>
            <a:endParaRPr sz="2100"/>
          </a:p>
          <a:p>
            <a:pPr indent="0" lvl="0" marL="0" rtl="0" algn="l">
              <a:spcBef>
                <a:spcPts val="1600"/>
              </a:spcBef>
              <a:spcAft>
                <a:spcPts val="1600"/>
              </a:spcAft>
              <a:buNone/>
            </a:pPr>
            <a:r>
              <a:t/>
            </a:r>
            <a:endParaRPr b="1" sz="2600"/>
          </a:p>
        </p:txBody>
      </p:sp>
      <p:pic>
        <p:nvPicPr>
          <p:cNvPr id="165" name="Google Shape;165;p21" title="speaker_RVC.png"/>
          <p:cNvPicPr preferRelativeResize="0"/>
          <p:nvPr/>
        </p:nvPicPr>
        <p:blipFill>
          <a:blip r:embed="rId3">
            <a:alphaModFix/>
          </a:blip>
          <a:stretch>
            <a:fillRect/>
          </a:stretch>
        </p:blipFill>
        <p:spPr>
          <a:xfrm>
            <a:off x="71902" y="4551125"/>
            <a:ext cx="402900" cy="411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2"/>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More Interviews - Wednesday, November 6, 2024</a:t>
            </a:r>
            <a:endParaRPr sz="2800"/>
          </a:p>
        </p:txBody>
      </p:sp>
      <p:grpSp>
        <p:nvGrpSpPr>
          <p:cNvPr id="171" name="Google Shape;171;p22"/>
          <p:cNvGrpSpPr/>
          <p:nvPr/>
        </p:nvGrpSpPr>
        <p:grpSpPr>
          <a:xfrm>
            <a:off x="387876" y="1128844"/>
            <a:ext cx="2892329" cy="3826508"/>
            <a:chOff x="431825" y="1342525"/>
            <a:chExt cx="2683300" cy="3302700"/>
          </a:xfrm>
        </p:grpSpPr>
        <p:sp>
          <p:nvSpPr>
            <p:cNvPr id="172" name="Google Shape;172;p22"/>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74000" lIns="74000" spcFirstLastPara="1" rIns="74000" wrap="square" tIns="74000">
              <a:noAutofit/>
            </a:bodyPr>
            <a:lstStyle/>
            <a:p>
              <a:pPr indent="0" lvl="0" marL="0" rtl="0" algn="l">
                <a:spcBef>
                  <a:spcPts val="0"/>
                </a:spcBef>
                <a:spcAft>
                  <a:spcPts val="0"/>
                </a:spcAft>
                <a:buNone/>
              </a:pPr>
              <a:r>
                <a:t/>
              </a:r>
              <a:endParaRPr/>
            </a:p>
          </p:txBody>
        </p:sp>
        <p:sp>
          <p:nvSpPr>
            <p:cNvPr id="173" name="Google Shape;173;p22"/>
            <p:cNvSpPr txBox="1"/>
            <p:nvPr/>
          </p:nvSpPr>
          <p:spPr>
            <a:xfrm>
              <a:off x="431925" y="1342525"/>
              <a:ext cx="2683200" cy="823200"/>
            </a:xfrm>
            <a:prstGeom prst="rect">
              <a:avLst/>
            </a:prstGeom>
            <a:solidFill>
              <a:schemeClr val="dk1"/>
            </a:solidFill>
            <a:ln>
              <a:noFill/>
            </a:ln>
          </p:spPr>
          <p:txBody>
            <a:bodyPr anchorCtr="0" anchor="ctr" bIns="74000" lIns="74000" spcFirstLastPara="1" rIns="74000" wrap="square" tIns="74000">
              <a:noAutofit/>
            </a:bodyPr>
            <a:lstStyle/>
            <a:p>
              <a:pPr indent="0" lvl="0" marL="0" rtl="0" algn="l">
                <a:spcBef>
                  <a:spcPts val="0"/>
                </a:spcBef>
                <a:spcAft>
                  <a:spcPts val="0"/>
                </a:spcAft>
                <a:buNone/>
              </a:pPr>
              <a:r>
                <a:t/>
              </a:r>
              <a:endParaRPr/>
            </a:p>
          </p:txBody>
        </p:sp>
      </p:grpSp>
      <p:sp>
        <p:nvSpPr>
          <p:cNvPr id="174" name="Google Shape;174;p22"/>
          <p:cNvSpPr txBox="1"/>
          <p:nvPr>
            <p:ph idx="4294967295" type="body"/>
          </p:nvPr>
        </p:nvSpPr>
        <p:spPr>
          <a:xfrm>
            <a:off x="494832" y="1367564"/>
            <a:ext cx="2400600" cy="360900"/>
          </a:xfrm>
          <a:prstGeom prst="rect">
            <a:avLst/>
          </a:prstGeom>
        </p:spPr>
        <p:txBody>
          <a:bodyPr anchorCtr="0" anchor="ctr" bIns="74000" lIns="74000" spcFirstLastPara="1" rIns="74000" wrap="square" tIns="74000">
            <a:noAutofit/>
          </a:bodyPr>
          <a:lstStyle/>
          <a:p>
            <a:pPr indent="0" lvl="0" marL="0" rtl="0" algn="l">
              <a:lnSpc>
                <a:spcPct val="100000"/>
              </a:lnSpc>
              <a:spcBef>
                <a:spcPts val="0"/>
              </a:spcBef>
              <a:spcAft>
                <a:spcPts val="0"/>
              </a:spcAft>
              <a:buNone/>
            </a:pPr>
            <a:r>
              <a:rPr b="1" lang="en" sz="1456">
                <a:solidFill>
                  <a:schemeClr val="accent2"/>
                </a:solidFill>
              </a:rPr>
              <a:t>Second Round</a:t>
            </a:r>
            <a:r>
              <a:rPr b="1" lang="en" sz="1456">
                <a:solidFill>
                  <a:schemeClr val="accent2"/>
                </a:solidFill>
              </a:rPr>
              <a:t> - 6:30 p.m.</a:t>
            </a:r>
            <a:endParaRPr b="1" sz="1456">
              <a:solidFill>
                <a:schemeClr val="accent2"/>
              </a:solidFill>
            </a:endParaRPr>
          </a:p>
        </p:txBody>
      </p:sp>
      <p:sp>
        <p:nvSpPr>
          <p:cNvPr id="175" name="Google Shape;175;p22"/>
          <p:cNvSpPr txBox="1"/>
          <p:nvPr>
            <p:ph idx="4294967295" type="body"/>
          </p:nvPr>
        </p:nvSpPr>
        <p:spPr>
          <a:xfrm>
            <a:off x="459937" y="1796592"/>
            <a:ext cx="2748300" cy="2881200"/>
          </a:xfrm>
          <a:prstGeom prst="rect">
            <a:avLst/>
          </a:prstGeom>
        </p:spPr>
        <p:txBody>
          <a:bodyPr anchorCtr="0" anchor="t" bIns="74000" lIns="74000" spcFirstLastPara="1" rIns="74000" wrap="square" tIns="74000">
            <a:noAutofit/>
          </a:bodyPr>
          <a:lstStyle/>
          <a:p>
            <a:pPr indent="0" lvl="0" marL="0" rtl="0" algn="l">
              <a:spcBef>
                <a:spcPts val="0"/>
              </a:spcBef>
              <a:spcAft>
                <a:spcPts val="0"/>
              </a:spcAft>
              <a:buNone/>
            </a:pPr>
            <a:br>
              <a:rPr b="1" lang="en" sz="1733"/>
            </a:br>
            <a:r>
              <a:rPr b="1" lang="en" sz="1733"/>
              <a:t>Key Messages</a:t>
            </a:r>
            <a:endParaRPr b="1" sz="1733"/>
          </a:p>
          <a:p>
            <a:pPr indent="-276002" lvl="0" marL="370013" rtl="0" algn="l">
              <a:spcBef>
                <a:spcPts val="1295"/>
              </a:spcBef>
              <a:spcAft>
                <a:spcPts val="0"/>
              </a:spcAft>
              <a:buSzPts val="1433"/>
              <a:buChar char="●"/>
            </a:pPr>
            <a:r>
              <a:rPr lang="en" sz="1433"/>
              <a:t>SJPD working to</a:t>
            </a:r>
            <a:r>
              <a:rPr lang="en" sz="1433"/>
              <a:t> locate missing family member</a:t>
            </a:r>
            <a:endParaRPr sz="1433"/>
          </a:p>
          <a:p>
            <a:pPr indent="-276002" lvl="0" marL="370013" rtl="0" algn="l">
              <a:spcBef>
                <a:spcPts val="0"/>
              </a:spcBef>
              <a:spcAft>
                <a:spcPts val="0"/>
              </a:spcAft>
              <a:buSzPts val="1433"/>
              <a:buChar char="●"/>
            </a:pPr>
            <a:r>
              <a:rPr lang="en" sz="1433"/>
              <a:t>Ongoing  fire </a:t>
            </a:r>
            <a:r>
              <a:rPr lang="en" sz="1433"/>
              <a:t>suppression and search efforts</a:t>
            </a:r>
            <a:endParaRPr sz="1433"/>
          </a:p>
          <a:p>
            <a:pPr indent="-276002" lvl="0" marL="370013" rtl="0" algn="l">
              <a:spcBef>
                <a:spcPts val="0"/>
              </a:spcBef>
              <a:spcAft>
                <a:spcPts val="0"/>
              </a:spcAft>
              <a:buSzPts val="1433"/>
              <a:buChar char="●"/>
            </a:pPr>
            <a:r>
              <a:rPr lang="en" sz="1433"/>
              <a:t>Verified with gas company that there is no immediate threat</a:t>
            </a:r>
            <a:endParaRPr sz="1433"/>
          </a:p>
          <a:p>
            <a:pPr indent="-276002" lvl="0" marL="370013" rtl="0" algn="l">
              <a:spcBef>
                <a:spcPts val="0"/>
              </a:spcBef>
              <a:spcAft>
                <a:spcPts val="0"/>
              </a:spcAft>
              <a:buSzPts val="1433"/>
              <a:buChar char="●"/>
            </a:pPr>
            <a:r>
              <a:rPr lang="en" sz="1433"/>
              <a:t>Can’t speculate on location of family member</a:t>
            </a:r>
            <a:endParaRPr sz="1433"/>
          </a:p>
          <a:p>
            <a:pPr indent="0" lvl="0" marL="0" rtl="0" algn="l">
              <a:spcBef>
                <a:spcPts val="1295"/>
              </a:spcBef>
              <a:spcAft>
                <a:spcPts val="1295"/>
              </a:spcAft>
              <a:buNone/>
            </a:pPr>
            <a:r>
              <a:t/>
            </a:r>
            <a:endParaRPr sz="1133"/>
          </a:p>
        </p:txBody>
      </p:sp>
      <p:pic>
        <p:nvPicPr>
          <p:cNvPr descr="First responders were on the scene of a reported house explosion in the neighborhood of 10500 S. 3200 West Wednesday afternoon. On Wednesday night, authorities reported one person had been killed in the explosion.&#10;&#10;Read more: https://ksltv.com/703388/first-responders-confirm-house-explosion-in-south-jordan/" id="176" name="Google Shape;176;p22" title="One killed in house explosion in South Jordan, cause under investigation">
            <a:hlinkClick r:id="rId3"/>
          </p:cNvPr>
          <p:cNvPicPr preferRelativeResize="0"/>
          <p:nvPr/>
        </p:nvPicPr>
        <p:blipFill>
          <a:blip r:embed="rId4">
            <a:alphaModFix/>
          </a:blip>
          <a:stretch>
            <a:fillRect/>
          </a:stretch>
        </p:blipFill>
        <p:spPr>
          <a:xfrm>
            <a:off x="3485925" y="1485575"/>
            <a:ext cx="5481100" cy="3083125"/>
          </a:xfrm>
          <a:prstGeom prst="rect">
            <a:avLst/>
          </a:prstGeom>
          <a:noFill/>
          <a:ln>
            <a:noFill/>
          </a:ln>
        </p:spPr>
      </p:pic>
      <p:pic>
        <p:nvPicPr>
          <p:cNvPr id="177" name="Google Shape;177;p22" title="speaker_RL.png"/>
          <p:cNvPicPr preferRelativeResize="0"/>
          <p:nvPr/>
        </p:nvPicPr>
        <p:blipFill>
          <a:blip r:embed="rId5">
            <a:alphaModFix/>
          </a:blip>
          <a:stretch>
            <a:fillRect/>
          </a:stretch>
        </p:blipFill>
        <p:spPr>
          <a:xfrm>
            <a:off x="8591425" y="4568689"/>
            <a:ext cx="463700" cy="456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3"/>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Takeaway # 3 - Give them something</a:t>
            </a:r>
            <a:endParaRPr/>
          </a:p>
        </p:txBody>
      </p:sp>
      <p:sp>
        <p:nvSpPr>
          <p:cNvPr id="183" name="Google Shape;183;p23"/>
          <p:cNvSpPr txBox="1"/>
          <p:nvPr>
            <p:ph idx="4294967295" type="body"/>
          </p:nvPr>
        </p:nvSpPr>
        <p:spPr>
          <a:xfrm>
            <a:off x="484750" y="1758200"/>
            <a:ext cx="8053800" cy="94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600"/>
              <a:t>Even if you have no new information, give the media something even if it’s simply </a:t>
            </a:r>
            <a:endParaRPr b="1" sz="2600"/>
          </a:p>
          <a:p>
            <a:pPr indent="0" lvl="0" marL="0" rtl="0" algn="ctr">
              <a:spcBef>
                <a:spcPts val="1600"/>
              </a:spcBef>
              <a:spcAft>
                <a:spcPts val="1600"/>
              </a:spcAft>
              <a:buNone/>
            </a:pPr>
            <a:r>
              <a:rPr b="1" lang="en" sz="2600"/>
              <a:t>“We have no new information at this point.”</a:t>
            </a:r>
            <a:endParaRPr b="1" sz="2400"/>
          </a:p>
        </p:txBody>
      </p:sp>
      <p:pic>
        <p:nvPicPr>
          <p:cNvPr id="184" name="Google Shape;184;p23" title="speaker_RL.png"/>
          <p:cNvPicPr preferRelativeResize="0"/>
          <p:nvPr/>
        </p:nvPicPr>
        <p:blipFill>
          <a:blip r:embed="rId3">
            <a:alphaModFix/>
          </a:blip>
          <a:stretch>
            <a:fillRect/>
          </a:stretch>
        </p:blipFill>
        <p:spPr>
          <a:xfrm>
            <a:off x="8591425" y="4568689"/>
            <a:ext cx="463700" cy="456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Timeline - Wednesday, November 6, 2024</a:t>
            </a:r>
            <a:endParaRPr/>
          </a:p>
        </p:txBody>
      </p:sp>
      <p:sp>
        <p:nvSpPr>
          <p:cNvPr id="190" name="Google Shape;190;p24"/>
          <p:cNvSpPr txBox="1"/>
          <p:nvPr>
            <p:ph idx="1" type="body"/>
          </p:nvPr>
        </p:nvSpPr>
        <p:spPr>
          <a:xfrm>
            <a:off x="348700" y="13161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2100"/>
              <a:t>7:51 p.m. Body Found, Operations Paused</a:t>
            </a:r>
            <a:endParaRPr b="1" sz="2100"/>
          </a:p>
          <a:p>
            <a:pPr indent="-317500" lvl="1" marL="914400" rtl="0" algn="l">
              <a:spcBef>
                <a:spcPts val="1600"/>
              </a:spcBef>
              <a:spcAft>
                <a:spcPts val="0"/>
              </a:spcAft>
              <a:buSzPts val="1400"/>
              <a:buChar char="○"/>
            </a:pPr>
            <a:r>
              <a:rPr lang="en"/>
              <a:t>Fire Chief Chris Dawson notifies family of the death</a:t>
            </a:r>
            <a:endParaRPr sz="1500"/>
          </a:p>
          <a:p>
            <a:pPr indent="-355600" lvl="0" marL="457200" rtl="0" algn="l">
              <a:spcBef>
                <a:spcPts val="1600"/>
              </a:spcBef>
              <a:spcAft>
                <a:spcPts val="0"/>
              </a:spcAft>
              <a:buSzPts val="2000"/>
              <a:buChar char="●"/>
            </a:pPr>
            <a:r>
              <a:rPr b="1" lang="en" sz="2000"/>
              <a:t>Neighbors and friends tell news media and post to social media that it is a student from Bingham High School that died</a:t>
            </a:r>
            <a:endParaRPr b="1" sz="2000"/>
          </a:p>
          <a:p>
            <a:pPr indent="-355600" lvl="0" marL="457200" rtl="0" algn="l">
              <a:spcBef>
                <a:spcPts val="0"/>
              </a:spcBef>
              <a:spcAft>
                <a:spcPts val="0"/>
              </a:spcAft>
              <a:buSzPts val="2000"/>
              <a:buChar char="●"/>
            </a:pPr>
            <a:r>
              <a:rPr b="1" lang="en" sz="2000"/>
              <a:t>Beginning at 8 p.m. media starts pushing for confirmation of the details</a:t>
            </a:r>
            <a:endParaRPr b="1" sz="2000"/>
          </a:p>
          <a:p>
            <a:pPr indent="-355600" lvl="0" marL="457200" rtl="0" algn="l">
              <a:spcBef>
                <a:spcPts val="0"/>
              </a:spcBef>
              <a:spcAft>
                <a:spcPts val="0"/>
              </a:spcAft>
              <a:buSzPts val="2000"/>
              <a:buChar char="●"/>
            </a:pPr>
            <a:r>
              <a:rPr b="1" lang="en" sz="2000"/>
              <a:t>Family asked the City not to release the name or any other details</a:t>
            </a:r>
            <a:endParaRPr b="1" sz="2300"/>
          </a:p>
        </p:txBody>
      </p:sp>
      <p:pic>
        <p:nvPicPr>
          <p:cNvPr id="191" name="Google Shape;191;p24" title="speaker_RL.png"/>
          <p:cNvPicPr preferRelativeResize="0"/>
          <p:nvPr/>
        </p:nvPicPr>
        <p:blipFill>
          <a:blip r:embed="rId3">
            <a:alphaModFix/>
          </a:blip>
          <a:stretch>
            <a:fillRect/>
          </a:stretch>
        </p:blipFill>
        <p:spPr>
          <a:xfrm>
            <a:off x="8510275" y="4478364"/>
            <a:ext cx="463700" cy="456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DECISION POINT</a:t>
            </a:r>
            <a:endParaRPr/>
          </a:p>
        </p:txBody>
      </p:sp>
      <p:sp>
        <p:nvSpPr>
          <p:cNvPr id="197" name="Google Shape;197;p25"/>
          <p:cNvSpPr txBox="1"/>
          <p:nvPr>
            <p:ph idx="1" type="body"/>
          </p:nvPr>
        </p:nvSpPr>
        <p:spPr>
          <a:xfrm>
            <a:off x="998725" y="844600"/>
            <a:ext cx="8094900" cy="513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100"/>
              <a:t>Which would you have done at this point to manage the media versus family’s wishes?</a:t>
            </a:r>
            <a:endParaRPr b="1" sz="2200"/>
          </a:p>
        </p:txBody>
      </p:sp>
      <p:grpSp>
        <p:nvGrpSpPr>
          <p:cNvPr id="198" name="Google Shape;198;p25"/>
          <p:cNvGrpSpPr/>
          <p:nvPr/>
        </p:nvGrpSpPr>
        <p:grpSpPr>
          <a:xfrm>
            <a:off x="572863" y="1657227"/>
            <a:ext cx="2683300" cy="3302700"/>
            <a:chOff x="431825" y="1342525"/>
            <a:chExt cx="2683300" cy="3302700"/>
          </a:xfrm>
        </p:grpSpPr>
        <p:sp>
          <p:nvSpPr>
            <p:cNvPr id="199" name="Google Shape;199;p25"/>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5"/>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1" name="Google Shape;201;p25"/>
          <p:cNvSpPr txBox="1"/>
          <p:nvPr>
            <p:ph idx="1" type="body"/>
          </p:nvPr>
        </p:nvSpPr>
        <p:spPr>
          <a:xfrm>
            <a:off x="630229" y="1652427"/>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1</a:t>
            </a:r>
            <a:endParaRPr>
              <a:solidFill>
                <a:schemeClr val="accent2"/>
              </a:solidFill>
            </a:endParaRPr>
          </a:p>
        </p:txBody>
      </p:sp>
      <p:cxnSp>
        <p:nvCxnSpPr>
          <p:cNvPr id="202" name="Google Shape;202;p25"/>
          <p:cNvCxnSpPr/>
          <p:nvPr/>
        </p:nvCxnSpPr>
        <p:spPr>
          <a:xfrm>
            <a:off x="998713" y="1829427"/>
            <a:ext cx="0" cy="478800"/>
          </a:xfrm>
          <a:prstGeom prst="straightConnector1">
            <a:avLst/>
          </a:prstGeom>
          <a:noFill/>
          <a:ln cap="flat" cmpd="sng" w="9525">
            <a:solidFill>
              <a:schemeClr val="dk2"/>
            </a:solidFill>
            <a:prstDash val="solid"/>
            <a:round/>
            <a:headEnd len="sm" w="sm" type="none"/>
            <a:tailEnd len="sm" w="sm" type="none"/>
          </a:ln>
        </p:spPr>
      </p:cxnSp>
      <p:sp>
        <p:nvSpPr>
          <p:cNvPr id="203" name="Google Shape;203;p25"/>
          <p:cNvSpPr txBox="1"/>
          <p:nvPr>
            <p:ph idx="1" type="body"/>
          </p:nvPr>
        </p:nvSpPr>
        <p:spPr>
          <a:xfrm>
            <a:off x="1074913" y="1652427"/>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accent2"/>
                </a:solidFill>
              </a:rPr>
              <a:t>Push out a release</a:t>
            </a:r>
            <a:endParaRPr b="1" sz="1300">
              <a:solidFill>
                <a:schemeClr val="accent2"/>
              </a:solidFill>
            </a:endParaRPr>
          </a:p>
        </p:txBody>
      </p:sp>
      <p:grpSp>
        <p:nvGrpSpPr>
          <p:cNvPr id="204" name="Google Shape;204;p25"/>
          <p:cNvGrpSpPr/>
          <p:nvPr/>
        </p:nvGrpSpPr>
        <p:grpSpPr>
          <a:xfrm>
            <a:off x="3394813" y="1659615"/>
            <a:ext cx="2683300" cy="3302700"/>
            <a:chOff x="431825" y="1342525"/>
            <a:chExt cx="2683300" cy="3302700"/>
          </a:xfrm>
        </p:grpSpPr>
        <p:sp>
          <p:nvSpPr>
            <p:cNvPr id="205" name="Google Shape;205;p25"/>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5"/>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7" name="Google Shape;207;p25"/>
          <p:cNvSpPr txBox="1"/>
          <p:nvPr>
            <p:ph idx="1" type="body"/>
          </p:nvPr>
        </p:nvSpPr>
        <p:spPr>
          <a:xfrm>
            <a:off x="3452179" y="1654815"/>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2</a:t>
            </a:r>
            <a:endParaRPr>
              <a:solidFill>
                <a:schemeClr val="accent2"/>
              </a:solidFill>
            </a:endParaRPr>
          </a:p>
        </p:txBody>
      </p:sp>
      <p:cxnSp>
        <p:nvCxnSpPr>
          <p:cNvPr id="208" name="Google Shape;208;p25"/>
          <p:cNvCxnSpPr/>
          <p:nvPr/>
        </p:nvCxnSpPr>
        <p:spPr>
          <a:xfrm>
            <a:off x="3820663" y="1831815"/>
            <a:ext cx="0" cy="478800"/>
          </a:xfrm>
          <a:prstGeom prst="straightConnector1">
            <a:avLst/>
          </a:prstGeom>
          <a:noFill/>
          <a:ln cap="flat" cmpd="sng" w="9525">
            <a:solidFill>
              <a:schemeClr val="dk2"/>
            </a:solidFill>
            <a:prstDash val="solid"/>
            <a:round/>
            <a:headEnd len="sm" w="sm" type="none"/>
            <a:tailEnd len="sm" w="sm" type="none"/>
          </a:ln>
        </p:spPr>
      </p:cxnSp>
      <p:sp>
        <p:nvSpPr>
          <p:cNvPr id="209" name="Google Shape;209;p25"/>
          <p:cNvSpPr txBox="1"/>
          <p:nvPr>
            <p:ph idx="1" type="body"/>
          </p:nvPr>
        </p:nvSpPr>
        <p:spPr>
          <a:xfrm>
            <a:off x="3896863" y="1654815"/>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accent2"/>
                </a:solidFill>
              </a:rPr>
              <a:t>Host a press conference</a:t>
            </a:r>
            <a:endParaRPr b="1" sz="1700">
              <a:solidFill>
                <a:schemeClr val="accent2"/>
              </a:solidFill>
            </a:endParaRPr>
          </a:p>
        </p:txBody>
      </p:sp>
      <p:grpSp>
        <p:nvGrpSpPr>
          <p:cNvPr id="210" name="Google Shape;210;p25"/>
          <p:cNvGrpSpPr/>
          <p:nvPr/>
        </p:nvGrpSpPr>
        <p:grpSpPr>
          <a:xfrm>
            <a:off x="6216763" y="1685165"/>
            <a:ext cx="2683300" cy="3302700"/>
            <a:chOff x="431825" y="1342525"/>
            <a:chExt cx="2683300" cy="3302700"/>
          </a:xfrm>
        </p:grpSpPr>
        <p:sp>
          <p:nvSpPr>
            <p:cNvPr id="211" name="Google Shape;211;p25"/>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5"/>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3" name="Google Shape;213;p25"/>
          <p:cNvSpPr txBox="1"/>
          <p:nvPr>
            <p:ph idx="1" type="body"/>
          </p:nvPr>
        </p:nvSpPr>
        <p:spPr>
          <a:xfrm>
            <a:off x="6274129" y="1680365"/>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3</a:t>
            </a:r>
            <a:endParaRPr>
              <a:solidFill>
                <a:schemeClr val="accent2"/>
              </a:solidFill>
            </a:endParaRPr>
          </a:p>
        </p:txBody>
      </p:sp>
      <p:cxnSp>
        <p:nvCxnSpPr>
          <p:cNvPr id="214" name="Google Shape;214;p25"/>
          <p:cNvCxnSpPr/>
          <p:nvPr/>
        </p:nvCxnSpPr>
        <p:spPr>
          <a:xfrm>
            <a:off x="6642613" y="1857365"/>
            <a:ext cx="0" cy="478800"/>
          </a:xfrm>
          <a:prstGeom prst="straightConnector1">
            <a:avLst/>
          </a:prstGeom>
          <a:noFill/>
          <a:ln cap="flat" cmpd="sng" w="9525">
            <a:solidFill>
              <a:schemeClr val="dk2"/>
            </a:solidFill>
            <a:prstDash val="solid"/>
            <a:round/>
            <a:headEnd len="sm" w="sm" type="none"/>
            <a:tailEnd len="sm" w="sm" type="none"/>
          </a:ln>
        </p:spPr>
      </p:cxnSp>
      <p:sp>
        <p:nvSpPr>
          <p:cNvPr id="215" name="Google Shape;215;p25"/>
          <p:cNvSpPr txBox="1"/>
          <p:nvPr>
            <p:ph idx="1" type="body"/>
          </p:nvPr>
        </p:nvSpPr>
        <p:spPr>
          <a:xfrm>
            <a:off x="6718813" y="1680365"/>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accent2"/>
                </a:solidFill>
              </a:rPr>
              <a:t>Release nothing - “It’s under investigation.”</a:t>
            </a:r>
            <a:endParaRPr b="1" sz="1700">
              <a:solidFill>
                <a:schemeClr val="accent2"/>
              </a:solidFill>
            </a:endParaRPr>
          </a:p>
        </p:txBody>
      </p:sp>
      <p:pic>
        <p:nvPicPr>
          <p:cNvPr id="216" name="Google Shape;216;p25" title="speaker_RVC.png"/>
          <p:cNvPicPr preferRelativeResize="0"/>
          <p:nvPr/>
        </p:nvPicPr>
        <p:blipFill>
          <a:blip r:embed="rId3">
            <a:alphaModFix/>
          </a:blip>
          <a:stretch>
            <a:fillRect/>
          </a:stretch>
        </p:blipFill>
        <p:spPr>
          <a:xfrm>
            <a:off x="71902" y="4551125"/>
            <a:ext cx="402900" cy="411200"/>
          </a:xfrm>
          <a:prstGeom prst="rect">
            <a:avLst/>
          </a:prstGeom>
          <a:noFill/>
          <a:ln>
            <a:noFill/>
          </a:ln>
        </p:spPr>
      </p:pic>
      <p:pic>
        <p:nvPicPr>
          <p:cNvPr descr="Newspaper with the headline Press Release (Provided by Getty Images)" id="217" name="Google Shape;217;p25"/>
          <p:cNvPicPr preferRelativeResize="0"/>
          <p:nvPr/>
        </p:nvPicPr>
        <p:blipFill rotWithShape="1">
          <a:blip r:embed="rId4">
            <a:alphaModFix/>
          </a:blip>
          <a:srcRect b="0" l="8413" r="8860" t="0"/>
          <a:stretch/>
        </p:blipFill>
        <p:spPr>
          <a:xfrm>
            <a:off x="689550" y="2769850"/>
            <a:ext cx="2490527" cy="2002024"/>
          </a:xfrm>
          <a:prstGeom prst="rect">
            <a:avLst/>
          </a:prstGeom>
          <a:noFill/>
          <a:ln>
            <a:noFill/>
          </a:ln>
        </p:spPr>
      </p:pic>
      <p:pic>
        <p:nvPicPr>
          <p:cNvPr descr="Federal Reserve System Fed of USA press conference concept. Microphones TV and radio channels with symbol and flag of US Federal Reserve. 3d illustration (Provided by Getty Images)" id="218" name="Google Shape;218;p25"/>
          <p:cNvPicPr preferRelativeResize="0"/>
          <p:nvPr/>
        </p:nvPicPr>
        <p:blipFill rotWithShape="1">
          <a:blip r:embed="rId5">
            <a:alphaModFix/>
          </a:blip>
          <a:srcRect b="0" l="3780" r="3109" t="0"/>
          <a:stretch/>
        </p:blipFill>
        <p:spPr>
          <a:xfrm>
            <a:off x="3434575" y="2769850"/>
            <a:ext cx="2603827" cy="2002026"/>
          </a:xfrm>
          <a:prstGeom prst="rect">
            <a:avLst/>
          </a:prstGeom>
          <a:noFill/>
          <a:ln>
            <a:noFill/>
          </a:ln>
        </p:spPr>
      </p:pic>
      <p:pic>
        <p:nvPicPr>
          <p:cNvPr descr="Red color round seal sticker in word under investigation on white background (Provided by Getty Images)" id="219" name="Google Shape;219;p25"/>
          <p:cNvPicPr preferRelativeResize="0"/>
          <p:nvPr/>
        </p:nvPicPr>
        <p:blipFill rotWithShape="1">
          <a:blip r:embed="rId6">
            <a:alphaModFix/>
          </a:blip>
          <a:srcRect b="4578" l="0" r="0" t="6690"/>
          <a:stretch/>
        </p:blipFill>
        <p:spPr>
          <a:xfrm>
            <a:off x="6403975" y="2769850"/>
            <a:ext cx="2308925" cy="200202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6"/>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News Release #2 - Wednesday, November 6, 2024 </a:t>
            </a:r>
            <a:endParaRPr sz="2800"/>
          </a:p>
        </p:txBody>
      </p:sp>
      <p:grpSp>
        <p:nvGrpSpPr>
          <p:cNvPr id="225" name="Google Shape;225;p26"/>
          <p:cNvGrpSpPr/>
          <p:nvPr/>
        </p:nvGrpSpPr>
        <p:grpSpPr>
          <a:xfrm>
            <a:off x="775457" y="1115302"/>
            <a:ext cx="2531420" cy="3833583"/>
            <a:chOff x="431830" y="1342516"/>
            <a:chExt cx="2683295" cy="4036200"/>
          </a:xfrm>
        </p:grpSpPr>
        <p:sp>
          <p:nvSpPr>
            <p:cNvPr id="226" name="Google Shape;226;p26"/>
            <p:cNvSpPr/>
            <p:nvPr/>
          </p:nvSpPr>
          <p:spPr>
            <a:xfrm>
              <a:off x="431830" y="1342516"/>
              <a:ext cx="2683200" cy="4036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a:solidFill>
                    <a:schemeClr val="dk1"/>
                  </a:solidFill>
                </a:rPr>
                <a:t>Deceased resident found</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Search efforts are done</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Investigation is ongoing</a:t>
              </a:r>
              <a:endParaRPr>
                <a:solidFill>
                  <a:schemeClr val="dk1"/>
                </a:solidFill>
              </a:endParaRPr>
            </a:p>
            <a:p>
              <a:pPr indent="0" lvl="0" marL="457200" rtl="0" algn="l">
                <a:spcBef>
                  <a:spcPts val="0"/>
                </a:spcBef>
                <a:spcAft>
                  <a:spcPts val="0"/>
                </a:spcAft>
                <a:buNone/>
              </a:pPr>
              <a:r>
                <a:t/>
              </a:r>
              <a:endParaRPr/>
            </a:p>
          </p:txBody>
        </p:sp>
        <p:sp>
          <p:nvSpPr>
            <p:cNvPr id="227" name="Google Shape;227;p26"/>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8" name="Google Shape;228;p26"/>
          <p:cNvSpPr txBox="1"/>
          <p:nvPr>
            <p:ph idx="4294967295" type="body"/>
          </p:nvPr>
        </p:nvSpPr>
        <p:spPr>
          <a:xfrm>
            <a:off x="932323" y="1115275"/>
            <a:ext cx="2274600" cy="686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500">
                <a:solidFill>
                  <a:schemeClr val="accent2"/>
                </a:solidFill>
              </a:rPr>
              <a:t>Release/Update - 10:10 p.m.</a:t>
            </a:r>
            <a:endParaRPr b="1" sz="1500">
              <a:solidFill>
                <a:schemeClr val="accent2"/>
              </a:solidFill>
            </a:endParaRPr>
          </a:p>
        </p:txBody>
      </p:sp>
      <p:pic>
        <p:nvPicPr>
          <p:cNvPr id="229" name="Google Shape;229;p26" title="PRESS RELEASE_House Explosion_Body Found_11.6.24.png"/>
          <p:cNvPicPr preferRelativeResize="0"/>
          <p:nvPr/>
        </p:nvPicPr>
        <p:blipFill rotWithShape="1">
          <a:blip r:embed="rId3">
            <a:alphaModFix/>
          </a:blip>
          <a:srcRect b="39578" l="10225" r="9946" t="29865"/>
          <a:stretch/>
        </p:blipFill>
        <p:spPr>
          <a:xfrm>
            <a:off x="3571500" y="1714775"/>
            <a:ext cx="5318949" cy="2634649"/>
          </a:xfrm>
          <a:prstGeom prst="rect">
            <a:avLst/>
          </a:prstGeom>
          <a:noFill/>
          <a:ln>
            <a:noFill/>
          </a:ln>
        </p:spPr>
      </p:pic>
      <p:pic>
        <p:nvPicPr>
          <p:cNvPr id="230" name="Google Shape;230;p26" title="speaker_RVC.png"/>
          <p:cNvPicPr preferRelativeResize="0"/>
          <p:nvPr/>
        </p:nvPicPr>
        <p:blipFill>
          <a:blip r:embed="rId4">
            <a:alphaModFix/>
          </a:blip>
          <a:stretch>
            <a:fillRect/>
          </a:stretch>
        </p:blipFill>
        <p:spPr>
          <a:xfrm>
            <a:off x="71902" y="4551125"/>
            <a:ext cx="402900" cy="411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Timeline - Thursday, November 7, 2024</a:t>
            </a:r>
            <a:endParaRPr/>
          </a:p>
        </p:txBody>
      </p:sp>
      <p:sp>
        <p:nvSpPr>
          <p:cNvPr id="236" name="Google Shape;236;p27"/>
          <p:cNvSpPr txBox="1"/>
          <p:nvPr>
            <p:ph idx="1" type="body"/>
          </p:nvPr>
        </p:nvSpPr>
        <p:spPr>
          <a:xfrm>
            <a:off x="348700" y="13161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a:t>Shift in strategic priorities</a:t>
            </a:r>
            <a:endParaRPr b="1"/>
          </a:p>
          <a:p>
            <a:pPr indent="-317500" lvl="1" marL="914400" rtl="0" algn="l">
              <a:spcBef>
                <a:spcPts val="0"/>
              </a:spcBef>
              <a:spcAft>
                <a:spcPts val="0"/>
              </a:spcAft>
              <a:buSzPts val="1400"/>
              <a:buChar char="○"/>
            </a:pPr>
            <a:r>
              <a:rPr b="1" lang="en"/>
              <a:t>Active investigation with Utah State Fire Marshal, local </a:t>
            </a:r>
            <a:r>
              <a:rPr b="1" lang="en"/>
              <a:t>investigators</a:t>
            </a:r>
            <a:r>
              <a:rPr b="1" lang="en"/>
              <a:t>, gas company, Bureau of Alcohol, Tobacco, Firearms, and Explosives (ATF), and National Transportation Safety Board (NTSB)</a:t>
            </a:r>
            <a:endParaRPr b="1"/>
          </a:p>
          <a:p>
            <a:pPr indent="-317500" lvl="1" marL="914400" rtl="0" algn="l">
              <a:spcBef>
                <a:spcPts val="0"/>
              </a:spcBef>
              <a:spcAft>
                <a:spcPts val="0"/>
              </a:spcAft>
              <a:buSzPts val="1400"/>
              <a:buChar char="○"/>
            </a:pPr>
            <a:r>
              <a:rPr b="1" lang="en"/>
              <a:t>Deputy Chief Ryan Lessner becomes family liaison</a:t>
            </a:r>
            <a:endParaRPr b="1"/>
          </a:p>
          <a:p>
            <a:pPr indent="-317500" lvl="1" marL="914400" rtl="0" algn="l">
              <a:spcBef>
                <a:spcPts val="0"/>
              </a:spcBef>
              <a:spcAft>
                <a:spcPts val="0"/>
              </a:spcAft>
              <a:buSzPts val="1400"/>
              <a:buChar char="○"/>
            </a:pPr>
            <a:r>
              <a:rPr b="1" lang="en"/>
              <a:t>Communications transition plan</a:t>
            </a:r>
            <a:endParaRPr b="1"/>
          </a:p>
          <a:p>
            <a:pPr indent="-342900" lvl="0" marL="457200" rtl="0" algn="l">
              <a:spcBef>
                <a:spcPts val="0"/>
              </a:spcBef>
              <a:spcAft>
                <a:spcPts val="0"/>
              </a:spcAft>
              <a:buSzPts val="1800"/>
              <a:buChar char="●"/>
            </a:pPr>
            <a:r>
              <a:rPr b="1" lang="en"/>
              <a:t>8:00 a.m. - 11:00 a.m.  </a:t>
            </a:r>
            <a:endParaRPr b="1"/>
          </a:p>
          <a:p>
            <a:pPr indent="-317500" lvl="1" marL="914400" rtl="0" algn="l">
              <a:spcBef>
                <a:spcPts val="0"/>
              </a:spcBef>
              <a:spcAft>
                <a:spcPts val="0"/>
              </a:spcAft>
              <a:buSzPts val="1400"/>
              <a:buChar char="○"/>
            </a:pPr>
            <a:r>
              <a:rPr b="1" lang="en"/>
              <a:t>Family agrees to allow us to release age and school information, but not name</a:t>
            </a:r>
            <a:endParaRPr b="1"/>
          </a:p>
          <a:p>
            <a:pPr indent="-317500" lvl="1" marL="914400" rtl="0" algn="l">
              <a:spcBef>
                <a:spcPts val="0"/>
              </a:spcBef>
              <a:spcAft>
                <a:spcPts val="0"/>
              </a:spcAft>
              <a:buSzPts val="1400"/>
              <a:buChar char="○"/>
            </a:pPr>
            <a:r>
              <a:rPr b="1" lang="en"/>
              <a:t>Family starts seeing disturbing inaccurate information on social media</a:t>
            </a:r>
            <a:endParaRPr b="1"/>
          </a:p>
          <a:p>
            <a:pPr indent="-317500" lvl="1" marL="914400" rtl="0" algn="l">
              <a:spcBef>
                <a:spcPts val="0"/>
              </a:spcBef>
              <a:spcAft>
                <a:spcPts val="0"/>
              </a:spcAft>
              <a:buSzPts val="1400"/>
              <a:buChar char="○"/>
            </a:pPr>
            <a:r>
              <a:rPr b="1" lang="en"/>
              <a:t>Prepare next news release</a:t>
            </a:r>
            <a:endParaRPr b="1"/>
          </a:p>
        </p:txBody>
      </p:sp>
      <p:pic>
        <p:nvPicPr>
          <p:cNvPr id="237" name="Google Shape;237;p27" title="speaker_RL.png"/>
          <p:cNvPicPr preferRelativeResize="0"/>
          <p:nvPr/>
        </p:nvPicPr>
        <p:blipFill>
          <a:blip r:embed="rId3">
            <a:alphaModFix/>
          </a:blip>
          <a:stretch>
            <a:fillRect/>
          </a:stretch>
        </p:blipFill>
        <p:spPr>
          <a:xfrm>
            <a:off x="8510275" y="4478364"/>
            <a:ext cx="463700" cy="456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8"/>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News Release #3 - Thursday, November 7, 2024 </a:t>
            </a:r>
            <a:endParaRPr/>
          </a:p>
        </p:txBody>
      </p:sp>
      <p:grpSp>
        <p:nvGrpSpPr>
          <p:cNvPr id="243" name="Google Shape;243;p28"/>
          <p:cNvGrpSpPr/>
          <p:nvPr/>
        </p:nvGrpSpPr>
        <p:grpSpPr>
          <a:xfrm>
            <a:off x="519262" y="992452"/>
            <a:ext cx="3271749" cy="3940003"/>
            <a:chOff x="431824" y="1342525"/>
            <a:chExt cx="2683301" cy="2984398"/>
          </a:xfrm>
        </p:grpSpPr>
        <p:sp>
          <p:nvSpPr>
            <p:cNvPr id="244" name="Google Shape;244;p28"/>
            <p:cNvSpPr/>
            <p:nvPr/>
          </p:nvSpPr>
          <p:spPr>
            <a:xfrm>
              <a:off x="431824" y="1912523"/>
              <a:ext cx="2683200" cy="2414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Key Messages</a:t>
              </a:r>
              <a:endParaRPr b="1">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Compassion statement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Family requests no name to be released</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Allows us to release age and school</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The cause is still under investigation, but the City believes there is no immediate threat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JSD is offering mental health resources</a:t>
              </a:r>
              <a:endParaRPr>
                <a:solidFill>
                  <a:schemeClr val="dk1"/>
                </a:solidFill>
              </a:endParaRPr>
            </a:p>
          </p:txBody>
        </p:sp>
        <p:sp>
          <p:nvSpPr>
            <p:cNvPr id="245" name="Google Shape;245;p28"/>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6" name="Google Shape;246;p28"/>
          <p:cNvSpPr txBox="1"/>
          <p:nvPr>
            <p:ph idx="4294967295" type="body"/>
          </p:nvPr>
        </p:nvSpPr>
        <p:spPr>
          <a:xfrm>
            <a:off x="569362" y="1279998"/>
            <a:ext cx="3103800" cy="686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accent2"/>
                </a:solidFill>
              </a:rPr>
              <a:t>Release/Update</a:t>
            </a:r>
            <a:r>
              <a:rPr b="1" lang="en">
                <a:solidFill>
                  <a:schemeClr val="accent2"/>
                </a:solidFill>
              </a:rPr>
              <a:t> - 10:50 a.m.</a:t>
            </a:r>
            <a:endParaRPr b="1">
              <a:solidFill>
                <a:schemeClr val="accent2"/>
              </a:solidFill>
            </a:endParaRPr>
          </a:p>
        </p:txBody>
      </p:sp>
      <p:pic>
        <p:nvPicPr>
          <p:cNvPr id="247" name="Google Shape;247;p28" title="PRESS RELEASE_House Explosion_Update_11.7.24.png"/>
          <p:cNvPicPr preferRelativeResize="0"/>
          <p:nvPr/>
        </p:nvPicPr>
        <p:blipFill rotWithShape="1">
          <a:blip r:embed="rId3">
            <a:alphaModFix/>
          </a:blip>
          <a:srcRect b="26512" l="9813" r="9749" t="27451"/>
          <a:stretch/>
        </p:blipFill>
        <p:spPr>
          <a:xfrm>
            <a:off x="3900028" y="1155707"/>
            <a:ext cx="4764359" cy="3528975"/>
          </a:xfrm>
          <a:prstGeom prst="rect">
            <a:avLst/>
          </a:prstGeom>
          <a:noFill/>
          <a:ln>
            <a:noFill/>
          </a:ln>
        </p:spPr>
      </p:pic>
      <p:pic>
        <p:nvPicPr>
          <p:cNvPr id="248" name="Google Shape;248;p28" title="speaker_RVC.png"/>
          <p:cNvPicPr preferRelativeResize="0"/>
          <p:nvPr/>
        </p:nvPicPr>
        <p:blipFill>
          <a:blip r:embed="rId4">
            <a:alphaModFix/>
          </a:blip>
          <a:stretch>
            <a:fillRect/>
          </a:stretch>
        </p:blipFill>
        <p:spPr>
          <a:xfrm>
            <a:off x="71902" y="4551125"/>
            <a:ext cx="402900" cy="411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DECISION POINT</a:t>
            </a:r>
            <a:endParaRPr/>
          </a:p>
        </p:txBody>
      </p:sp>
      <p:sp>
        <p:nvSpPr>
          <p:cNvPr id="254" name="Google Shape;254;p29"/>
          <p:cNvSpPr txBox="1"/>
          <p:nvPr>
            <p:ph idx="1" type="body"/>
          </p:nvPr>
        </p:nvSpPr>
        <p:spPr>
          <a:xfrm>
            <a:off x="840600" y="941950"/>
            <a:ext cx="8520600" cy="513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100"/>
              <a:t>Which 2 of the following decisions do you think we made next?</a:t>
            </a:r>
            <a:endParaRPr b="1" sz="2200"/>
          </a:p>
        </p:txBody>
      </p:sp>
      <p:grpSp>
        <p:nvGrpSpPr>
          <p:cNvPr id="255" name="Google Shape;255;p29"/>
          <p:cNvGrpSpPr/>
          <p:nvPr/>
        </p:nvGrpSpPr>
        <p:grpSpPr>
          <a:xfrm>
            <a:off x="572863" y="1657227"/>
            <a:ext cx="2683300" cy="3302700"/>
            <a:chOff x="431825" y="1342525"/>
            <a:chExt cx="2683300" cy="3302700"/>
          </a:xfrm>
        </p:grpSpPr>
        <p:sp>
          <p:nvSpPr>
            <p:cNvPr id="256" name="Google Shape;256;p29"/>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9"/>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8" name="Google Shape;258;p29"/>
          <p:cNvSpPr txBox="1"/>
          <p:nvPr>
            <p:ph idx="1" type="body"/>
          </p:nvPr>
        </p:nvSpPr>
        <p:spPr>
          <a:xfrm>
            <a:off x="630229" y="1652427"/>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1</a:t>
            </a:r>
            <a:endParaRPr>
              <a:solidFill>
                <a:schemeClr val="accent2"/>
              </a:solidFill>
            </a:endParaRPr>
          </a:p>
        </p:txBody>
      </p:sp>
      <p:cxnSp>
        <p:nvCxnSpPr>
          <p:cNvPr id="259" name="Google Shape;259;p29"/>
          <p:cNvCxnSpPr/>
          <p:nvPr/>
        </p:nvCxnSpPr>
        <p:spPr>
          <a:xfrm>
            <a:off x="998713" y="1829427"/>
            <a:ext cx="0" cy="478800"/>
          </a:xfrm>
          <a:prstGeom prst="straightConnector1">
            <a:avLst/>
          </a:prstGeom>
          <a:noFill/>
          <a:ln cap="flat" cmpd="sng" w="9525">
            <a:solidFill>
              <a:schemeClr val="dk2"/>
            </a:solidFill>
            <a:prstDash val="solid"/>
            <a:round/>
            <a:headEnd len="sm" w="sm" type="none"/>
            <a:tailEnd len="sm" w="sm" type="none"/>
          </a:ln>
        </p:spPr>
      </p:cxnSp>
      <p:sp>
        <p:nvSpPr>
          <p:cNvPr id="260" name="Google Shape;260;p29"/>
          <p:cNvSpPr txBox="1"/>
          <p:nvPr>
            <p:ph idx="1" type="body"/>
          </p:nvPr>
        </p:nvSpPr>
        <p:spPr>
          <a:xfrm>
            <a:off x="1074913" y="1652427"/>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accent2"/>
                </a:solidFill>
              </a:rPr>
              <a:t>Pushed out a release</a:t>
            </a:r>
            <a:endParaRPr b="1" sz="1300">
              <a:solidFill>
                <a:schemeClr val="accent2"/>
              </a:solidFill>
            </a:endParaRPr>
          </a:p>
        </p:txBody>
      </p:sp>
      <p:grpSp>
        <p:nvGrpSpPr>
          <p:cNvPr id="261" name="Google Shape;261;p29"/>
          <p:cNvGrpSpPr/>
          <p:nvPr/>
        </p:nvGrpSpPr>
        <p:grpSpPr>
          <a:xfrm>
            <a:off x="3394813" y="1659615"/>
            <a:ext cx="2683300" cy="3302700"/>
            <a:chOff x="431825" y="1342525"/>
            <a:chExt cx="2683300" cy="3302700"/>
          </a:xfrm>
        </p:grpSpPr>
        <p:sp>
          <p:nvSpPr>
            <p:cNvPr id="262" name="Google Shape;262;p29"/>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9"/>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4" name="Google Shape;264;p29"/>
          <p:cNvSpPr txBox="1"/>
          <p:nvPr>
            <p:ph idx="1" type="body"/>
          </p:nvPr>
        </p:nvSpPr>
        <p:spPr>
          <a:xfrm>
            <a:off x="3452179" y="1654815"/>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2</a:t>
            </a:r>
            <a:endParaRPr>
              <a:solidFill>
                <a:schemeClr val="accent2"/>
              </a:solidFill>
            </a:endParaRPr>
          </a:p>
        </p:txBody>
      </p:sp>
      <p:cxnSp>
        <p:nvCxnSpPr>
          <p:cNvPr id="265" name="Google Shape;265;p29"/>
          <p:cNvCxnSpPr/>
          <p:nvPr/>
        </p:nvCxnSpPr>
        <p:spPr>
          <a:xfrm>
            <a:off x="3820663" y="1831815"/>
            <a:ext cx="0" cy="478800"/>
          </a:xfrm>
          <a:prstGeom prst="straightConnector1">
            <a:avLst/>
          </a:prstGeom>
          <a:noFill/>
          <a:ln cap="flat" cmpd="sng" w="9525">
            <a:solidFill>
              <a:schemeClr val="dk2"/>
            </a:solidFill>
            <a:prstDash val="solid"/>
            <a:round/>
            <a:headEnd len="sm" w="sm" type="none"/>
            <a:tailEnd len="sm" w="sm" type="none"/>
          </a:ln>
        </p:spPr>
      </p:cxnSp>
      <p:sp>
        <p:nvSpPr>
          <p:cNvPr id="266" name="Google Shape;266;p29"/>
          <p:cNvSpPr txBox="1"/>
          <p:nvPr>
            <p:ph idx="1" type="body"/>
          </p:nvPr>
        </p:nvSpPr>
        <p:spPr>
          <a:xfrm>
            <a:off x="3793302" y="1654815"/>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accent2"/>
                </a:solidFill>
              </a:rPr>
              <a:t>Ryan hands off media response to Rachael</a:t>
            </a:r>
            <a:endParaRPr b="1" sz="1700">
              <a:solidFill>
                <a:schemeClr val="accent2"/>
              </a:solidFill>
            </a:endParaRPr>
          </a:p>
        </p:txBody>
      </p:sp>
      <p:grpSp>
        <p:nvGrpSpPr>
          <p:cNvPr id="267" name="Google Shape;267;p29"/>
          <p:cNvGrpSpPr/>
          <p:nvPr/>
        </p:nvGrpSpPr>
        <p:grpSpPr>
          <a:xfrm>
            <a:off x="6216763" y="1685165"/>
            <a:ext cx="2683300" cy="3302700"/>
            <a:chOff x="431825" y="1342525"/>
            <a:chExt cx="2683300" cy="3302700"/>
          </a:xfrm>
        </p:grpSpPr>
        <p:sp>
          <p:nvSpPr>
            <p:cNvPr id="268" name="Google Shape;268;p29"/>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9"/>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0" name="Google Shape;270;p29"/>
          <p:cNvSpPr txBox="1"/>
          <p:nvPr>
            <p:ph idx="1" type="body"/>
          </p:nvPr>
        </p:nvSpPr>
        <p:spPr>
          <a:xfrm>
            <a:off x="6274129" y="1680365"/>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3</a:t>
            </a:r>
            <a:endParaRPr>
              <a:solidFill>
                <a:schemeClr val="accent2"/>
              </a:solidFill>
            </a:endParaRPr>
          </a:p>
        </p:txBody>
      </p:sp>
      <p:cxnSp>
        <p:nvCxnSpPr>
          <p:cNvPr id="271" name="Google Shape;271;p29"/>
          <p:cNvCxnSpPr/>
          <p:nvPr/>
        </p:nvCxnSpPr>
        <p:spPr>
          <a:xfrm>
            <a:off x="6642613" y="1857365"/>
            <a:ext cx="0" cy="478800"/>
          </a:xfrm>
          <a:prstGeom prst="straightConnector1">
            <a:avLst/>
          </a:prstGeom>
          <a:noFill/>
          <a:ln cap="flat" cmpd="sng" w="9525">
            <a:solidFill>
              <a:schemeClr val="dk2"/>
            </a:solidFill>
            <a:prstDash val="solid"/>
            <a:round/>
            <a:headEnd len="sm" w="sm" type="none"/>
            <a:tailEnd len="sm" w="sm" type="none"/>
          </a:ln>
        </p:spPr>
      </p:cxnSp>
      <p:sp>
        <p:nvSpPr>
          <p:cNvPr id="272" name="Google Shape;272;p29"/>
          <p:cNvSpPr txBox="1"/>
          <p:nvPr>
            <p:ph idx="1" type="body"/>
          </p:nvPr>
        </p:nvSpPr>
        <p:spPr>
          <a:xfrm>
            <a:off x="6606622" y="1680365"/>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500">
                <a:solidFill>
                  <a:schemeClr val="accent2"/>
                </a:solidFill>
              </a:rPr>
              <a:t>Nothing because the NTSB was taking over the investigation</a:t>
            </a:r>
            <a:endParaRPr b="1" sz="1500">
              <a:solidFill>
                <a:schemeClr val="accent2"/>
              </a:solidFill>
            </a:endParaRPr>
          </a:p>
        </p:txBody>
      </p:sp>
      <p:pic>
        <p:nvPicPr>
          <p:cNvPr descr="Newspaper with the headline Press Release (Provided by Getty Images)" id="273" name="Google Shape;273;p29"/>
          <p:cNvPicPr preferRelativeResize="0"/>
          <p:nvPr/>
        </p:nvPicPr>
        <p:blipFill rotWithShape="1">
          <a:blip r:embed="rId3">
            <a:alphaModFix/>
          </a:blip>
          <a:srcRect b="0" l="8413" r="8860" t="0"/>
          <a:stretch/>
        </p:blipFill>
        <p:spPr>
          <a:xfrm>
            <a:off x="689550" y="2769850"/>
            <a:ext cx="2490527" cy="2002024"/>
          </a:xfrm>
          <a:prstGeom prst="rect">
            <a:avLst/>
          </a:prstGeom>
          <a:noFill/>
          <a:ln>
            <a:noFill/>
          </a:ln>
        </p:spPr>
      </p:pic>
      <p:pic>
        <p:nvPicPr>
          <p:cNvPr id="274" name="Google Shape;274;p29" title="4-_DSC8857.jpg"/>
          <p:cNvPicPr preferRelativeResize="0"/>
          <p:nvPr/>
        </p:nvPicPr>
        <p:blipFill rotWithShape="1">
          <a:blip r:embed="rId4">
            <a:alphaModFix/>
          </a:blip>
          <a:srcRect b="28233" l="14232" r="16577" t="0"/>
          <a:stretch/>
        </p:blipFill>
        <p:spPr>
          <a:xfrm>
            <a:off x="3575050" y="2511675"/>
            <a:ext cx="2322851" cy="2433075"/>
          </a:xfrm>
          <a:prstGeom prst="rect">
            <a:avLst/>
          </a:prstGeom>
          <a:noFill/>
          <a:ln>
            <a:noFill/>
          </a:ln>
        </p:spPr>
      </p:pic>
      <p:pic>
        <p:nvPicPr>
          <p:cNvPr descr="Done green sign icon for web and app. Check mark sign. Vector stock illustration. (Provided by Getty Images)" id="275" name="Google Shape;275;p29"/>
          <p:cNvPicPr preferRelativeResize="0"/>
          <p:nvPr/>
        </p:nvPicPr>
        <p:blipFill rotWithShape="1">
          <a:blip r:embed="rId5">
            <a:alphaModFix/>
          </a:blip>
          <a:srcRect b="0" l="9494" r="10248" t="0"/>
          <a:stretch/>
        </p:blipFill>
        <p:spPr>
          <a:xfrm>
            <a:off x="6292876" y="2728400"/>
            <a:ext cx="2533970" cy="2104475"/>
          </a:xfrm>
          <a:prstGeom prst="rect">
            <a:avLst/>
          </a:prstGeom>
          <a:noFill/>
          <a:ln>
            <a:noFill/>
          </a:ln>
        </p:spPr>
      </p:pic>
      <p:pic>
        <p:nvPicPr>
          <p:cNvPr id="276" name="Google Shape;276;p29" title="speaker_RVC.png"/>
          <p:cNvPicPr preferRelativeResize="0"/>
          <p:nvPr/>
        </p:nvPicPr>
        <p:blipFill>
          <a:blip r:embed="rId6">
            <a:alphaModFix/>
          </a:blip>
          <a:stretch>
            <a:fillRect/>
          </a:stretch>
        </p:blipFill>
        <p:spPr>
          <a:xfrm>
            <a:off x="71902" y="4551125"/>
            <a:ext cx="402900" cy="411200"/>
          </a:xfrm>
          <a:prstGeom prst="rect">
            <a:avLst/>
          </a:prstGeom>
          <a:noFill/>
          <a:ln>
            <a:noFill/>
          </a:ln>
        </p:spPr>
      </p:pic>
      <p:pic>
        <p:nvPicPr>
          <p:cNvPr id="277" name="Google Shape;277;p29" title="ES_Wrong Answer Buzzer - Epidemic Sound.mp3">
            <a:hlinkClick r:id="rId7"/>
          </p:cNvPr>
          <p:cNvPicPr preferRelativeResize="0"/>
          <p:nvPr/>
        </p:nvPicPr>
        <p:blipFill>
          <a:blip r:embed="rId8">
            <a:alphaModFix/>
          </a:blip>
          <a:stretch>
            <a:fillRect/>
          </a:stretch>
        </p:blipFill>
        <p:spPr>
          <a:xfrm>
            <a:off x="2789575" y="2087300"/>
            <a:ext cx="349500" cy="349500"/>
          </a:xfrm>
          <a:prstGeom prst="rect">
            <a:avLst/>
          </a:prstGeom>
          <a:noFill/>
          <a:ln>
            <a:noFill/>
          </a:ln>
        </p:spPr>
      </p:pic>
      <p:pic>
        <p:nvPicPr>
          <p:cNvPr id="278" name="Google Shape;278;p29" title="ES_Wrong Answer Buzzer - Epidemic Sound.mp3">
            <a:hlinkClick r:id="rId9"/>
          </p:cNvPr>
          <p:cNvPicPr preferRelativeResize="0"/>
          <p:nvPr/>
        </p:nvPicPr>
        <p:blipFill>
          <a:blip r:embed="rId8">
            <a:alphaModFix/>
          </a:blip>
          <a:stretch>
            <a:fillRect/>
          </a:stretch>
        </p:blipFill>
        <p:spPr>
          <a:xfrm>
            <a:off x="5649175" y="2087300"/>
            <a:ext cx="349500" cy="349500"/>
          </a:xfrm>
          <a:prstGeom prst="rect">
            <a:avLst/>
          </a:prstGeom>
          <a:noFill/>
          <a:ln>
            <a:noFill/>
          </a:ln>
        </p:spPr>
      </p:pic>
      <p:pic>
        <p:nvPicPr>
          <p:cNvPr id="279" name="Google Shape;279;p29" title="ES_Wrong Answer Buzzer - Epidemic Sound.mp3">
            <a:hlinkClick r:id="rId10"/>
          </p:cNvPr>
          <p:cNvPicPr preferRelativeResize="0"/>
          <p:nvPr/>
        </p:nvPicPr>
        <p:blipFill>
          <a:blip r:embed="rId8">
            <a:alphaModFix/>
          </a:blip>
          <a:stretch>
            <a:fillRect/>
          </a:stretch>
        </p:blipFill>
        <p:spPr>
          <a:xfrm>
            <a:off x="8493225" y="2128525"/>
            <a:ext cx="349500" cy="349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0"/>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News Release #4 - Thursday, November </a:t>
            </a:r>
            <a:r>
              <a:rPr lang="en" sz="2800"/>
              <a:t>7</a:t>
            </a:r>
            <a:r>
              <a:rPr lang="en" sz="2800"/>
              <a:t>, 2024 </a:t>
            </a:r>
            <a:endParaRPr sz="2800"/>
          </a:p>
        </p:txBody>
      </p:sp>
      <p:grpSp>
        <p:nvGrpSpPr>
          <p:cNvPr id="285" name="Google Shape;285;p30"/>
          <p:cNvGrpSpPr/>
          <p:nvPr/>
        </p:nvGrpSpPr>
        <p:grpSpPr>
          <a:xfrm>
            <a:off x="649974" y="965431"/>
            <a:ext cx="3269869" cy="3982205"/>
            <a:chOff x="431826" y="1342525"/>
            <a:chExt cx="2683299" cy="3129926"/>
          </a:xfrm>
        </p:grpSpPr>
        <p:sp>
          <p:nvSpPr>
            <p:cNvPr id="286" name="Google Shape;286;p30"/>
            <p:cNvSpPr/>
            <p:nvPr/>
          </p:nvSpPr>
          <p:spPr>
            <a:xfrm>
              <a:off x="431826" y="1342551"/>
              <a:ext cx="2683200" cy="3129900"/>
            </a:xfrm>
            <a:prstGeom prst="rect">
              <a:avLst/>
            </a:prstGeom>
            <a:noFill/>
            <a:ln cap="flat" cmpd="sng" w="9525">
              <a:solidFill>
                <a:schemeClr val="dk1"/>
              </a:solidFill>
              <a:prstDash val="solid"/>
              <a:round/>
              <a:headEnd len="sm" w="sm" type="none"/>
              <a:tailEnd len="sm" w="sm" type="none"/>
            </a:ln>
          </p:spPr>
          <p:txBody>
            <a:bodyPr anchorCtr="0" anchor="ctr" bIns="106525" lIns="106525" spcFirstLastPara="1" rIns="106525" wrap="square" tIns="106525">
              <a:noAutofit/>
            </a:bodyPr>
            <a:lstStyle/>
            <a:p>
              <a:pPr indent="-369898" lvl="0" marL="532653" rtl="0" algn="l">
                <a:spcBef>
                  <a:spcPts val="0"/>
                </a:spcBef>
                <a:spcAft>
                  <a:spcPts val="0"/>
                </a:spcAft>
                <a:buClr>
                  <a:schemeClr val="dk1"/>
                </a:buClr>
                <a:buSzPts val="1631"/>
                <a:buChar char="●"/>
              </a:pPr>
              <a:r>
                <a:t/>
              </a:r>
              <a:endParaRPr sz="1631">
                <a:solidFill>
                  <a:schemeClr val="dk1"/>
                </a:solidFill>
              </a:endParaRPr>
            </a:p>
            <a:p>
              <a:pPr indent="-369898" lvl="0" marL="532653" rtl="0" algn="l">
                <a:spcBef>
                  <a:spcPts val="0"/>
                </a:spcBef>
                <a:spcAft>
                  <a:spcPts val="0"/>
                </a:spcAft>
                <a:buClr>
                  <a:schemeClr val="dk1"/>
                </a:buClr>
                <a:buSzPts val="1631"/>
                <a:buChar char="●"/>
              </a:pPr>
              <a:r>
                <a:t/>
              </a:r>
              <a:endParaRPr sz="1631">
                <a:solidFill>
                  <a:schemeClr val="dk1"/>
                </a:solidFill>
              </a:endParaRPr>
            </a:p>
            <a:p>
              <a:pPr indent="0" lvl="0" marL="0" rtl="0" algn="l">
                <a:spcBef>
                  <a:spcPts val="0"/>
                </a:spcBef>
                <a:spcAft>
                  <a:spcPts val="0"/>
                </a:spcAft>
                <a:buNone/>
              </a:pPr>
              <a:r>
                <a:t/>
              </a:r>
              <a:endParaRPr sz="1631">
                <a:solidFill>
                  <a:schemeClr val="dk1"/>
                </a:solidFill>
              </a:endParaRPr>
            </a:p>
            <a:p>
              <a:pPr indent="0" lvl="0" marL="0" rtl="0" algn="l">
                <a:spcBef>
                  <a:spcPts val="0"/>
                </a:spcBef>
                <a:spcAft>
                  <a:spcPts val="0"/>
                </a:spcAft>
                <a:buNone/>
              </a:pPr>
              <a:r>
                <a:rPr b="1" lang="en" sz="1631">
                  <a:solidFill>
                    <a:schemeClr val="dk1"/>
                  </a:solidFill>
                </a:rPr>
                <a:t>Key Messages</a:t>
              </a:r>
              <a:endParaRPr b="1" sz="1631">
                <a:solidFill>
                  <a:schemeClr val="dk1"/>
                </a:solidFill>
              </a:endParaRPr>
            </a:p>
            <a:p>
              <a:pPr indent="-369898" lvl="0" marL="532653" rtl="0" algn="l">
                <a:spcBef>
                  <a:spcPts val="0"/>
                </a:spcBef>
                <a:spcAft>
                  <a:spcPts val="0"/>
                </a:spcAft>
                <a:buClr>
                  <a:schemeClr val="dk1"/>
                </a:buClr>
                <a:buSzPts val="1631"/>
                <a:buChar char="●"/>
              </a:pPr>
              <a:r>
                <a:rPr lang="en" sz="1631">
                  <a:solidFill>
                    <a:schemeClr val="dk1"/>
                  </a:solidFill>
                </a:rPr>
                <a:t>Gas leak is determined as cause</a:t>
              </a:r>
              <a:endParaRPr sz="1631">
                <a:solidFill>
                  <a:schemeClr val="dk1"/>
                </a:solidFill>
              </a:endParaRPr>
            </a:p>
            <a:p>
              <a:pPr indent="-369898" lvl="0" marL="532653" rtl="0" algn="l">
                <a:spcBef>
                  <a:spcPts val="0"/>
                </a:spcBef>
                <a:spcAft>
                  <a:spcPts val="0"/>
                </a:spcAft>
                <a:buClr>
                  <a:schemeClr val="dk1"/>
                </a:buClr>
                <a:buSzPts val="1631"/>
                <a:buChar char="●"/>
              </a:pPr>
              <a:r>
                <a:rPr lang="en" sz="1631">
                  <a:solidFill>
                    <a:schemeClr val="dk1"/>
                  </a:solidFill>
                </a:rPr>
                <a:t>Source of leak is still being investigated</a:t>
              </a:r>
              <a:endParaRPr sz="1631">
                <a:solidFill>
                  <a:schemeClr val="dk1"/>
                </a:solidFill>
              </a:endParaRPr>
            </a:p>
            <a:p>
              <a:pPr indent="-369898" lvl="0" marL="532653" rtl="0" algn="l">
                <a:spcBef>
                  <a:spcPts val="0"/>
                </a:spcBef>
                <a:spcAft>
                  <a:spcPts val="0"/>
                </a:spcAft>
                <a:buClr>
                  <a:schemeClr val="dk1"/>
                </a:buClr>
                <a:buSzPts val="1631"/>
                <a:buChar char="●"/>
              </a:pPr>
              <a:r>
                <a:rPr lang="en" sz="1631">
                  <a:solidFill>
                    <a:schemeClr val="dk1"/>
                  </a:solidFill>
                </a:rPr>
                <a:t>More investigators are coming to determine where the leak is as soon as possible</a:t>
              </a:r>
              <a:endParaRPr sz="1631">
                <a:solidFill>
                  <a:schemeClr val="dk1"/>
                </a:solidFill>
              </a:endParaRPr>
            </a:p>
          </p:txBody>
        </p:sp>
        <p:sp>
          <p:nvSpPr>
            <p:cNvPr id="287" name="Google Shape;287;p30"/>
            <p:cNvSpPr txBox="1"/>
            <p:nvPr/>
          </p:nvSpPr>
          <p:spPr>
            <a:xfrm>
              <a:off x="431925" y="1342525"/>
              <a:ext cx="2683200" cy="823200"/>
            </a:xfrm>
            <a:prstGeom prst="rect">
              <a:avLst/>
            </a:prstGeom>
            <a:solidFill>
              <a:schemeClr val="dk1"/>
            </a:solidFill>
            <a:ln>
              <a:noFill/>
            </a:ln>
          </p:spPr>
          <p:txBody>
            <a:bodyPr anchorCtr="0" anchor="ctr" bIns="106525" lIns="106525" spcFirstLastPara="1" rIns="106525" wrap="square" tIns="106525">
              <a:noAutofit/>
            </a:bodyPr>
            <a:lstStyle/>
            <a:p>
              <a:pPr indent="0" lvl="0" marL="0" rtl="0" algn="l">
                <a:spcBef>
                  <a:spcPts val="0"/>
                </a:spcBef>
                <a:spcAft>
                  <a:spcPts val="0"/>
                </a:spcAft>
                <a:buNone/>
              </a:pPr>
              <a:r>
                <a:t/>
              </a:r>
              <a:endParaRPr/>
            </a:p>
          </p:txBody>
        </p:sp>
      </p:grpSp>
      <p:sp>
        <p:nvSpPr>
          <p:cNvPr id="288" name="Google Shape;288;p30"/>
          <p:cNvSpPr txBox="1"/>
          <p:nvPr>
            <p:ph idx="4294967295" type="body"/>
          </p:nvPr>
        </p:nvSpPr>
        <p:spPr>
          <a:xfrm>
            <a:off x="767166" y="1250603"/>
            <a:ext cx="3270000" cy="619800"/>
          </a:xfrm>
          <a:prstGeom prst="rect">
            <a:avLst/>
          </a:prstGeom>
        </p:spPr>
        <p:txBody>
          <a:bodyPr anchorCtr="0" anchor="ctr" bIns="106525" lIns="106525" spcFirstLastPara="1" rIns="106525" wrap="square" tIns="106525">
            <a:noAutofit/>
          </a:bodyPr>
          <a:lstStyle/>
          <a:p>
            <a:pPr indent="0" lvl="0" marL="0" rtl="0" algn="l">
              <a:lnSpc>
                <a:spcPct val="100000"/>
              </a:lnSpc>
              <a:spcBef>
                <a:spcPts val="0"/>
              </a:spcBef>
              <a:spcAft>
                <a:spcPts val="0"/>
              </a:spcAft>
              <a:buNone/>
            </a:pPr>
            <a:r>
              <a:rPr b="1" lang="en" sz="2097">
                <a:solidFill>
                  <a:schemeClr val="accent2"/>
                </a:solidFill>
              </a:rPr>
              <a:t>Release - 6:45 p.m.</a:t>
            </a:r>
            <a:endParaRPr b="1" sz="2097">
              <a:solidFill>
                <a:schemeClr val="accent2"/>
              </a:solidFill>
            </a:endParaRPr>
          </a:p>
        </p:txBody>
      </p:sp>
      <p:pic>
        <p:nvPicPr>
          <p:cNvPr id="289" name="Google Shape;289;p30" title="PRESS RELEASE_House Explosion_Cause Update_11.7.24.png"/>
          <p:cNvPicPr preferRelativeResize="0"/>
          <p:nvPr/>
        </p:nvPicPr>
        <p:blipFill rotWithShape="1">
          <a:blip r:embed="rId3">
            <a:alphaModFix/>
          </a:blip>
          <a:srcRect b="35486" l="9601" r="11371" t="27992"/>
          <a:stretch/>
        </p:blipFill>
        <p:spPr>
          <a:xfrm>
            <a:off x="4137150" y="1505475"/>
            <a:ext cx="4852901" cy="2902099"/>
          </a:xfrm>
          <a:prstGeom prst="rect">
            <a:avLst/>
          </a:prstGeom>
          <a:noFill/>
          <a:ln>
            <a:noFill/>
          </a:ln>
        </p:spPr>
      </p:pic>
      <p:pic>
        <p:nvPicPr>
          <p:cNvPr id="290" name="Google Shape;290;p30" title="speaker_RL.png"/>
          <p:cNvPicPr preferRelativeResize="0"/>
          <p:nvPr/>
        </p:nvPicPr>
        <p:blipFill>
          <a:blip r:embed="rId4">
            <a:alphaModFix/>
          </a:blip>
          <a:stretch>
            <a:fillRect/>
          </a:stretch>
        </p:blipFill>
        <p:spPr>
          <a:xfrm>
            <a:off x="8510275" y="4478364"/>
            <a:ext cx="463700" cy="456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1"/>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Timeline - November 8-13, 2024</a:t>
            </a:r>
            <a:endParaRPr/>
          </a:p>
        </p:txBody>
      </p:sp>
      <p:sp>
        <p:nvSpPr>
          <p:cNvPr id="296" name="Google Shape;296;p31"/>
          <p:cNvSpPr txBox="1"/>
          <p:nvPr>
            <p:ph idx="1" type="body"/>
          </p:nvPr>
        </p:nvSpPr>
        <p:spPr>
          <a:xfrm>
            <a:off x="348700" y="1316100"/>
            <a:ext cx="4161900" cy="34947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NTSB takes over investigation and any media response should go through them.</a:t>
            </a:r>
            <a:endParaRPr sz="1700"/>
          </a:p>
          <a:p>
            <a:pPr indent="-336550" lvl="0" marL="457200" rtl="0" algn="l">
              <a:spcBef>
                <a:spcPts val="0"/>
              </a:spcBef>
              <a:spcAft>
                <a:spcPts val="0"/>
              </a:spcAft>
              <a:buSzPts val="1700"/>
              <a:buChar char="●"/>
            </a:pPr>
            <a:r>
              <a:rPr lang="en" sz="1700"/>
              <a:t>Over several days, numerous investigators come on scene, from gas company, NTSB, State Fire Marshal.</a:t>
            </a:r>
            <a:endParaRPr sz="1700"/>
          </a:p>
          <a:p>
            <a:pPr indent="-336550" lvl="0" marL="457200" rtl="0" algn="l">
              <a:spcBef>
                <a:spcPts val="0"/>
              </a:spcBef>
              <a:spcAft>
                <a:spcPts val="0"/>
              </a:spcAft>
              <a:buSzPts val="1700"/>
              <a:buChar char="●"/>
            </a:pPr>
            <a:r>
              <a:rPr lang="en" sz="1700"/>
              <a:t>Gas company starts working on the road behind the house.</a:t>
            </a:r>
            <a:endParaRPr sz="1700"/>
          </a:p>
          <a:p>
            <a:pPr indent="-336550" lvl="0" marL="457200" rtl="0" algn="l">
              <a:spcBef>
                <a:spcPts val="0"/>
              </a:spcBef>
              <a:spcAft>
                <a:spcPts val="0"/>
              </a:spcAft>
              <a:buSzPts val="1700"/>
              <a:buChar char="●"/>
            </a:pPr>
            <a:r>
              <a:rPr lang="en" sz="1700"/>
              <a:t>Residents start to get nervous and want more information. Is it safe?</a:t>
            </a:r>
            <a:endParaRPr sz="2400"/>
          </a:p>
        </p:txBody>
      </p:sp>
      <p:pic>
        <p:nvPicPr>
          <p:cNvPr id="297" name="Google Shape;297;p31" title="speaker_RL.png"/>
          <p:cNvPicPr preferRelativeResize="0"/>
          <p:nvPr/>
        </p:nvPicPr>
        <p:blipFill>
          <a:blip r:embed="rId3">
            <a:alphaModFix/>
          </a:blip>
          <a:stretch>
            <a:fillRect/>
          </a:stretch>
        </p:blipFill>
        <p:spPr>
          <a:xfrm>
            <a:off x="8510275" y="4478364"/>
            <a:ext cx="463700" cy="456200"/>
          </a:xfrm>
          <a:prstGeom prst="rect">
            <a:avLst/>
          </a:prstGeom>
          <a:noFill/>
          <a:ln>
            <a:noFill/>
          </a:ln>
        </p:spPr>
      </p:pic>
      <p:pic>
        <p:nvPicPr>
          <p:cNvPr id="298" name="Google Shape;298;p31" title="Concerned residents_1.png"/>
          <p:cNvPicPr preferRelativeResize="0"/>
          <p:nvPr/>
        </p:nvPicPr>
        <p:blipFill>
          <a:blip r:embed="rId4">
            <a:alphaModFix/>
          </a:blip>
          <a:stretch>
            <a:fillRect/>
          </a:stretch>
        </p:blipFill>
        <p:spPr>
          <a:xfrm>
            <a:off x="5222800" y="1170125"/>
            <a:ext cx="3014715" cy="38209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2"/>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News Release #5 - Wednesday, November 13, 2024 </a:t>
            </a:r>
            <a:endParaRPr sz="2800"/>
          </a:p>
        </p:txBody>
      </p:sp>
      <p:grpSp>
        <p:nvGrpSpPr>
          <p:cNvPr id="304" name="Google Shape;304;p32"/>
          <p:cNvGrpSpPr/>
          <p:nvPr/>
        </p:nvGrpSpPr>
        <p:grpSpPr>
          <a:xfrm>
            <a:off x="600365" y="997825"/>
            <a:ext cx="3007098" cy="4004224"/>
            <a:chOff x="431826" y="1144181"/>
            <a:chExt cx="2683232" cy="3853550"/>
          </a:xfrm>
        </p:grpSpPr>
        <p:sp>
          <p:nvSpPr>
            <p:cNvPr id="305" name="Google Shape;305;p32"/>
            <p:cNvSpPr/>
            <p:nvPr/>
          </p:nvSpPr>
          <p:spPr>
            <a:xfrm>
              <a:off x="431826" y="1464331"/>
              <a:ext cx="2683200" cy="3533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rPr>
                <a:t>Key Messages</a:t>
              </a:r>
              <a:endParaRPr b="1">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Gas leak safety information - natural gas detectors</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South Jordan’s investigation has concluded and NTSB has taken over</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Contact your Fire Department if you suspect a gas leak</a:t>
              </a:r>
              <a:endParaRPr>
                <a:solidFill>
                  <a:schemeClr val="dk1"/>
                </a:solidFill>
              </a:endParaRPr>
            </a:p>
          </p:txBody>
        </p:sp>
        <p:sp>
          <p:nvSpPr>
            <p:cNvPr id="306" name="Google Shape;306;p32"/>
            <p:cNvSpPr txBox="1"/>
            <p:nvPr/>
          </p:nvSpPr>
          <p:spPr>
            <a:xfrm>
              <a:off x="431857" y="1144181"/>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7" name="Google Shape;307;p32"/>
          <p:cNvSpPr txBox="1"/>
          <p:nvPr>
            <p:ph idx="4294967295" type="body"/>
          </p:nvPr>
        </p:nvSpPr>
        <p:spPr>
          <a:xfrm>
            <a:off x="640965" y="1101274"/>
            <a:ext cx="2693400" cy="659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accent2"/>
                </a:solidFill>
              </a:rPr>
              <a:t>Release - 12:45 p.m.</a:t>
            </a:r>
            <a:endParaRPr b="1">
              <a:solidFill>
                <a:schemeClr val="accent2"/>
              </a:solidFill>
            </a:endParaRPr>
          </a:p>
        </p:txBody>
      </p:sp>
      <p:pic>
        <p:nvPicPr>
          <p:cNvPr id="308" name="Google Shape;308;p32" title="PRESS RELEASE_House Explosion_Safety Message_11.13.24_Page_1.png"/>
          <p:cNvPicPr preferRelativeResize="0"/>
          <p:nvPr/>
        </p:nvPicPr>
        <p:blipFill rotWithShape="1">
          <a:blip r:embed="rId3">
            <a:alphaModFix/>
          </a:blip>
          <a:srcRect b="14937" l="9285" r="8545" t="27919"/>
          <a:stretch/>
        </p:blipFill>
        <p:spPr>
          <a:xfrm>
            <a:off x="4221850" y="1052538"/>
            <a:ext cx="4327825" cy="3894800"/>
          </a:xfrm>
          <a:prstGeom prst="rect">
            <a:avLst/>
          </a:prstGeom>
          <a:noFill/>
          <a:ln>
            <a:noFill/>
          </a:ln>
        </p:spPr>
      </p:pic>
      <p:pic>
        <p:nvPicPr>
          <p:cNvPr id="309" name="Google Shape;309;p32" title="speaker_RVC.png"/>
          <p:cNvPicPr preferRelativeResize="0"/>
          <p:nvPr/>
        </p:nvPicPr>
        <p:blipFill>
          <a:blip r:embed="rId4">
            <a:alphaModFix/>
          </a:blip>
          <a:stretch>
            <a:fillRect/>
          </a:stretch>
        </p:blipFill>
        <p:spPr>
          <a:xfrm>
            <a:off x="71902" y="4551125"/>
            <a:ext cx="402900" cy="411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3"/>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Timeline - Wednesday, November 20, 2024</a:t>
            </a:r>
            <a:endParaRPr/>
          </a:p>
        </p:txBody>
      </p:sp>
      <p:sp>
        <p:nvSpPr>
          <p:cNvPr id="315" name="Google Shape;315;p33"/>
          <p:cNvSpPr txBox="1"/>
          <p:nvPr>
            <p:ph idx="1" type="body"/>
          </p:nvPr>
        </p:nvSpPr>
        <p:spPr>
          <a:xfrm>
            <a:off x="348700" y="1316100"/>
            <a:ext cx="3427200" cy="3494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1700"/>
              <a:t>NTSB releases report confirming gas leak</a:t>
            </a:r>
            <a:endParaRPr sz="1700"/>
          </a:p>
          <a:p>
            <a:pPr indent="-336550" lvl="0" marL="457200" rtl="0" algn="l">
              <a:spcBef>
                <a:spcPts val="0"/>
              </a:spcBef>
              <a:spcAft>
                <a:spcPts val="0"/>
              </a:spcAft>
              <a:buSzPts val="1700"/>
              <a:buChar char="●"/>
            </a:pPr>
            <a:r>
              <a:rPr lang="en" sz="1700"/>
              <a:t>We see a lot of online discussion and get phone calls from concerned residents</a:t>
            </a:r>
            <a:endParaRPr sz="1700"/>
          </a:p>
        </p:txBody>
      </p:sp>
      <p:pic>
        <p:nvPicPr>
          <p:cNvPr id="316" name="Google Shape;316;p33" title="speaker_RL.png"/>
          <p:cNvPicPr preferRelativeResize="0"/>
          <p:nvPr/>
        </p:nvPicPr>
        <p:blipFill>
          <a:blip r:embed="rId3">
            <a:alphaModFix/>
          </a:blip>
          <a:stretch>
            <a:fillRect/>
          </a:stretch>
        </p:blipFill>
        <p:spPr>
          <a:xfrm>
            <a:off x="8510275" y="4478364"/>
            <a:ext cx="463700" cy="456200"/>
          </a:xfrm>
          <a:prstGeom prst="rect">
            <a:avLst/>
          </a:prstGeom>
          <a:noFill/>
          <a:ln>
            <a:noFill/>
          </a:ln>
        </p:spPr>
      </p:pic>
      <p:pic>
        <p:nvPicPr>
          <p:cNvPr id="317" name="Google Shape;317;p33" title="NTSB Report.jpg"/>
          <p:cNvPicPr preferRelativeResize="0"/>
          <p:nvPr/>
        </p:nvPicPr>
        <p:blipFill>
          <a:blip r:embed="rId4">
            <a:alphaModFix/>
          </a:blip>
          <a:stretch>
            <a:fillRect/>
          </a:stretch>
        </p:blipFill>
        <p:spPr>
          <a:xfrm>
            <a:off x="3437325" y="1177354"/>
            <a:ext cx="5262375" cy="32327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4"/>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Community Outreach - November 20-22, 2024 </a:t>
            </a:r>
            <a:endParaRPr sz="3000"/>
          </a:p>
        </p:txBody>
      </p:sp>
      <p:sp>
        <p:nvSpPr>
          <p:cNvPr id="323" name="Google Shape;323;p34"/>
          <p:cNvSpPr/>
          <p:nvPr/>
        </p:nvSpPr>
        <p:spPr>
          <a:xfrm>
            <a:off x="696742" y="3195858"/>
            <a:ext cx="2821500" cy="1555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a:solidFill>
                  <a:schemeClr val="dk1"/>
                </a:solidFill>
              </a:rPr>
              <a:t>We don’t trust the media</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We don’t trust the gas company</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We trust the Fire Department</a:t>
            </a:r>
            <a:endParaRPr>
              <a:solidFill>
                <a:schemeClr val="dk1"/>
              </a:solidFill>
            </a:endParaRPr>
          </a:p>
        </p:txBody>
      </p:sp>
      <p:sp>
        <p:nvSpPr>
          <p:cNvPr id="324" name="Google Shape;324;p34"/>
          <p:cNvSpPr txBox="1"/>
          <p:nvPr/>
        </p:nvSpPr>
        <p:spPr>
          <a:xfrm>
            <a:off x="696950" y="2861300"/>
            <a:ext cx="2821500" cy="42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4"/>
          <p:cNvSpPr txBox="1"/>
          <p:nvPr>
            <p:ph idx="4294967295" type="body"/>
          </p:nvPr>
        </p:nvSpPr>
        <p:spPr>
          <a:xfrm>
            <a:off x="767475" y="2790200"/>
            <a:ext cx="2712000" cy="539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accent2"/>
                </a:solidFill>
              </a:rPr>
              <a:t>What We Heard From Residents</a:t>
            </a:r>
            <a:endParaRPr b="1" sz="1300">
              <a:solidFill>
                <a:schemeClr val="accent2"/>
              </a:solidFill>
            </a:endParaRPr>
          </a:p>
        </p:txBody>
      </p:sp>
      <p:sp>
        <p:nvSpPr>
          <p:cNvPr id="326" name="Google Shape;326;p34"/>
          <p:cNvSpPr txBox="1"/>
          <p:nvPr>
            <p:ph idx="4294967295" type="body"/>
          </p:nvPr>
        </p:nvSpPr>
        <p:spPr>
          <a:xfrm>
            <a:off x="461175" y="848250"/>
            <a:ext cx="3057000" cy="20130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sz="1300"/>
              <a:t>The Fire Chief and Deputy Fire Chief went door to door to answer questions, and respond to </a:t>
            </a:r>
            <a:r>
              <a:rPr lang="en" sz="1300"/>
              <a:t>resident concerns</a:t>
            </a:r>
            <a:endParaRPr sz="1300"/>
          </a:p>
          <a:p>
            <a:pPr indent="-311150" lvl="0" marL="457200" rtl="0" algn="l">
              <a:spcBef>
                <a:spcPts val="0"/>
              </a:spcBef>
              <a:spcAft>
                <a:spcPts val="0"/>
              </a:spcAft>
              <a:buSzPts val="1300"/>
              <a:buChar char="●"/>
            </a:pPr>
            <a:r>
              <a:rPr lang="en" sz="1300"/>
              <a:t>Ended up going to 118 homes, and talking with 200+ people</a:t>
            </a:r>
            <a:endParaRPr sz="1300"/>
          </a:p>
          <a:p>
            <a:pPr indent="-311150" lvl="0" marL="457200" rtl="0" algn="l">
              <a:spcBef>
                <a:spcPts val="0"/>
              </a:spcBef>
              <a:spcAft>
                <a:spcPts val="0"/>
              </a:spcAft>
              <a:buSzPts val="1300"/>
              <a:buChar char="●"/>
            </a:pPr>
            <a:r>
              <a:rPr lang="en" sz="1300"/>
              <a:t>Followed up with town hall meeting</a:t>
            </a:r>
            <a:endParaRPr sz="1300"/>
          </a:p>
        </p:txBody>
      </p:sp>
      <p:pic>
        <p:nvPicPr>
          <p:cNvPr id="327" name="Google Shape;327;p34" title="Door Knocking Map.png"/>
          <p:cNvPicPr preferRelativeResize="0"/>
          <p:nvPr/>
        </p:nvPicPr>
        <p:blipFill>
          <a:blip r:embed="rId3">
            <a:alphaModFix/>
          </a:blip>
          <a:stretch>
            <a:fillRect/>
          </a:stretch>
        </p:blipFill>
        <p:spPr>
          <a:xfrm>
            <a:off x="3866204" y="965400"/>
            <a:ext cx="4762275" cy="3679946"/>
          </a:xfrm>
          <a:prstGeom prst="rect">
            <a:avLst/>
          </a:prstGeom>
          <a:noFill/>
          <a:ln>
            <a:noFill/>
          </a:ln>
        </p:spPr>
      </p:pic>
      <p:pic>
        <p:nvPicPr>
          <p:cNvPr id="328" name="Google Shape;328;p34" title="speaker_RL.png"/>
          <p:cNvPicPr preferRelativeResize="0"/>
          <p:nvPr/>
        </p:nvPicPr>
        <p:blipFill>
          <a:blip r:embed="rId4">
            <a:alphaModFix/>
          </a:blip>
          <a:stretch>
            <a:fillRect/>
          </a:stretch>
        </p:blipFill>
        <p:spPr>
          <a:xfrm>
            <a:off x="8529375" y="4592914"/>
            <a:ext cx="463700" cy="456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35"/>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Takeaway # 4 - Trust is everything</a:t>
            </a:r>
            <a:endParaRPr/>
          </a:p>
        </p:txBody>
      </p:sp>
      <p:sp>
        <p:nvSpPr>
          <p:cNvPr id="334" name="Google Shape;334;p35"/>
          <p:cNvSpPr txBox="1"/>
          <p:nvPr>
            <p:ph idx="4294967295" type="body"/>
          </p:nvPr>
        </p:nvSpPr>
        <p:spPr>
          <a:xfrm>
            <a:off x="484750" y="1758200"/>
            <a:ext cx="8053800" cy="942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3900">
                <a:latin typeface="Playfair Display"/>
                <a:ea typeface="Playfair Display"/>
                <a:cs typeface="Playfair Display"/>
                <a:sym typeface="Playfair Display"/>
              </a:rPr>
              <a:t>“The community trusts us with their most valuable possessions”</a:t>
            </a:r>
            <a:endParaRPr b="1" sz="1500"/>
          </a:p>
        </p:txBody>
      </p:sp>
      <p:pic>
        <p:nvPicPr>
          <p:cNvPr id="335" name="Google Shape;335;p35" title="speaker_RL.png"/>
          <p:cNvPicPr preferRelativeResize="0"/>
          <p:nvPr/>
        </p:nvPicPr>
        <p:blipFill>
          <a:blip r:embed="rId3">
            <a:alphaModFix/>
          </a:blip>
          <a:stretch>
            <a:fillRect/>
          </a:stretch>
        </p:blipFill>
        <p:spPr>
          <a:xfrm>
            <a:off x="8591425" y="4568689"/>
            <a:ext cx="463700" cy="456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36"/>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Worked Well</a:t>
            </a:r>
            <a:endParaRPr/>
          </a:p>
        </p:txBody>
      </p:sp>
      <p:grpSp>
        <p:nvGrpSpPr>
          <p:cNvPr id="341" name="Google Shape;341;p36"/>
          <p:cNvGrpSpPr/>
          <p:nvPr/>
        </p:nvGrpSpPr>
        <p:grpSpPr>
          <a:xfrm>
            <a:off x="431825" y="1093387"/>
            <a:ext cx="2683300" cy="3302700"/>
            <a:chOff x="431825" y="1342525"/>
            <a:chExt cx="2683300" cy="3302700"/>
          </a:xfrm>
        </p:grpSpPr>
        <p:sp>
          <p:nvSpPr>
            <p:cNvPr id="342" name="Google Shape;342;p36"/>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6"/>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4" name="Google Shape;344;p36"/>
          <p:cNvSpPr txBox="1"/>
          <p:nvPr>
            <p:ph idx="4294967295" type="body"/>
          </p:nvPr>
        </p:nvSpPr>
        <p:spPr>
          <a:xfrm>
            <a:off x="489192" y="1088587"/>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1</a:t>
            </a:r>
            <a:endParaRPr>
              <a:solidFill>
                <a:schemeClr val="accent2"/>
              </a:solidFill>
            </a:endParaRPr>
          </a:p>
        </p:txBody>
      </p:sp>
      <p:cxnSp>
        <p:nvCxnSpPr>
          <p:cNvPr id="345" name="Google Shape;345;p36"/>
          <p:cNvCxnSpPr/>
          <p:nvPr/>
        </p:nvCxnSpPr>
        <p:spPr>
          <a:xfrm>
            <a:off x="857675" y="1265587"/>
            <a:ext cx="0" cy="478800"/>
          </a:xfrm>
          <a:prstGeom prst="straightConnector1">
            <a:avLst/>
          </a:prstGeom>
          <a:noFill/>
          <a:ln cap="flat" cmpd="sng" w="9525">
            <a:solidFill>
              <a:schemeClr val="dk2"/>
            </a:solidFill>
            <a:prstDash val="solid"/>
            <a:round/>
            <a:headEnd len="sm" w="sm" type="none"/>
            <a:tailEnd len="sm" w="sm" type="none"/>
          </a:ln>
        </p:spPr>
      </p:cxnSp>
      <p:sp>
        <p:nvSpPr>
          <p:cNvPr id="346" name="Google Shape;346;p36"/>
          <p:cNvSpPr txBox="1"/>
          <p:nvPr>
            <p:ph idx="4294967295" type="body"/>
          </p:nvPr>
        </p:nvSpPr>
        <p:spPr>
          <a:xfrm>
            <a:off x="933875" y="1088587"/>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accent2"/>
                </a:solidFill>
              </a:rPr>
              <a:t>Relationship Building</a:t>
            </a:r>
            <a:endParaRPr b="1" sz="1300">
              <a:solidFill>
                <a:schemeClr val="accent2"/>
              </a:solidFill>
            </a:endParaRPr>
          </a:p>
        </p:txBody>
      </p:sp>
      <p:sp>
        <p:nvSpPr>
          <p:cNvPr id="347" name="Google Shape;347;p36"/>
          <p:cNvSpPr txBox="1"/>
          <p:nvPr>
            <p:ph idx="4294967295" type="body"/>
          </p:nvPr>
        </p:nvSpPr>
        <p:spPr>
          <a:xfrm>
            <a:off x="508125" y="2019812"/>
            <a:ext cx="2530800" cy="2376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Candid conversations</a:t>
            </a:r>
            <a:endParaRPr sz="1400"/>
          </a:p>
          <a:p>
            <a:pPr indent="-317500" lvl="0" marL="457200" rtl="0" algn="l">
              <a:spcBef>
                <a:spcPts val="0"/>
              </a:spcBef>
              <a:spcAft>
                <a:spcPts val="0"/>
              </a:spcAft>
              <a:buSzPts val="1400"/>
              <a:buChar char="●"/>
            </a:pPr>
            <a:r>
              <a:rPr lang="en" sz="1400"/>
              <a:t>Establishing clear expectations of roles (who leads, who supports etc.)</a:t>
            </a:r>
            <a:endParaRPr sz="1400"/>
          </a:p>
          <a:p>
            <a:pPr indent="-317500" lvl="0" marL="457200" rtl="0" algn="l">
              <a:spcBef>
                <a:spcPts val="0"/>
              </a:spcBef>
              <a:spcAft>
                <a:spcPts val="0"/>
              </a:spcAft>
              <a:buSzPts val="1400"/>
              <a:buChar char="●"/>
            </a:pPr>
            <a:r>
              <a:rPr lang="en" sz="1400"/>
              <a:t>No Egos Amigos</a:t>
            </a:r>
            <a:endParaRPr sz="1400"/>
          </a:p>
          <a:p>
            <a:pPr indent="0" lvl="0" marL="0" rtl="0" algn="l">
              <a:spcBef>
                <a:spcPts val="1600"/>
              </a:spcBef>
              <a:spcAft>
                <a:spcPts val="1600"/>
              </a:spcAft>
              <a:buNone/>
            </a:pPr>
            <a:r>
              <a:t/>
            </a:r>
            <a:endParaRPr sz="1400"/>
          </a:p>
        </p:txBody>
      </p:sp>
      <p:grpSp>
        <p:nvGrpSpPr>
          <p:cNvPr id="348" name="Google Shape;348;p36"/>
          <p:cNvGrpSpPr/>
          <p:nvPr/>
        </p:nvGrpSpPr>
        <p:grpSpPr>
          <a:xfrm>
            <a:off x="3221752" y="1093387"/>
            <a:ext cx="5208347" cy="3302700"/>
            <a:chOff x="3221800" y="1342525"/>
            <a:chExt cx="2673003" cy="3302700"/>
          </a:xfrm>
        </p:grpSpPr>
        <p:sp>
          <p:nvSpPr>
            <p:cNvPr id="349" name="Google Shape;349;p36"/>
            <p:cNvSpPr/>
            <p:nvPr/>
          </p:nvSpPr>
          <p:spPr>
            <a:xfrm>
              <a:off x="3221803" y="1342525"/>
              <a:ext cx="26730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6"/>
            <p:cNvSpPr txBox="1"/>
            <p:nvPr/>
          </p:nvSpPr>
          <p:spPr>
            <a:xfrm>
              <a:off x="3221800" y="1342525"/>
              <a:ext cx="26730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1" name="Google Shape;351;p36"/>
          <p:cNvSpPr txBox="1"/>
          <p:nvPr>
            <p:ph idx="4294967295" type="body"/>
          </p:nvPr>
        </p:nvSpPr>
        <p:spPr>
          <a:xfrm>
            <a:off x="3275767" y="1088587"/>
            <a:ext cx="349500" cy="8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2</a:t>
            </a:r>
            <a:endParaRPr>
              <a:solidFill>
                <a:schemeClr val="accent2"/>
              </a:solidFill>
            </a:endParaRPr>
          </a:p>
        </p:txBody>
      </p:sp>
      <p:cxnSp>
        <p:nvCxnSpPr>
          <p:cNvPr id="352" name="Google Shape;352;p36"/>
          <p:cNvCxnSpPr/>
          <p:nvPr/>
        </p:nvCxnSpPr>
        <p:spPr>
          <a:xfrm>
            <a:off x="3647550" y="1265587"/>
            <a:ext cx="0" cy="478800"/>
          </a:xfrm>
          <a:prstGeom prst="straightConnector1">
            <a:avLst/>
          </a:prstGeom>
          <a:noFill/>
          <a:ln cap="flat" cmpd="sng" w="9525">
            <a:solidFill>
              <a:srgbClr val="000000"/>
            </a:solidFill>
            <a:prstDash val="solid"/>
            <a:round/>
            <a:headEnd len="sm" w="sm" type="none"/>
            <a:tailEnd len="sm" w="sm" type="none"/>
          </a:ln>
        </p:spPr>
      </p:cxnSp>
      <p:sp>
        <p:nvSpPr>
          <p:cNvPr id="353" name="Google Shape;353;p36"/>
          <p:cNvSpPr txBox="1"/>
          <p:nvPr>
            <p:ph idx="4294967295" type="body"/>
          </p:nvPr>
        </p:nvSpPr>
        <p:spPr>
          <a:xfrm>
            <a:off x="3723750" y="1093387"/>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accent2"/>
                </a:solidFill>
              </a:rPr>
              <a:t>Putting People First</a:t>
            </a:r>
            <a:endParaRPr b="1">
              <a:solidFill>
                <a:schemeClr val="accent2"/>
              </a:solidFill>
            </a:endParaRPr>
          </a:p>
        </p:txBody>
      </p:sp>
      <p:sp>
        <p:nvSpPr>
          <p:cNvPr id="354" name="Google Shape;354;p36"/>
          <p:cNvSpPr txBox="1"/>
          <p:nvPr>
            <p:ph idx="4294967295" type="body"/>
          </p:nvPr>
        </p:nvSpPr>
        <p:spPr>
          <a:xfrm>
            <a:off x="3275775" y="1963562"/>
            <a:ext cx="4995600" cy="2376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Advocating for the family to the media </a:t>
            </a:r>
            <a:endParaRPr sz="1400"/>
          </a:p>
          <a:p>
            <a:pPr indent="-317500" lvl="0" marL="457200" rtl="0" algn="l">
              <a:spcBef>
                <a:spcPts val="0"/>
              </a:spcBef>
              <a:spcAft>
                <a:spcPts val="0"/>
              </a:spcAft>
              <a:buSzPts val="1400"/>
              <a:buChar char="●"/>
            </a:pPr>
            <a:r>
              <a:rPr lang="en" sz="1400"/>
              <a:t>Supporting our community as a trusted source of information</a:t>
            </a:r>
            <a:endParaRPr sz="1400"/>
          </a:p>
          <a:p>
            <a:pPr indent="-317500" lvl="0" marL="457200" rtl="0" algn="l">
              <a:spcBef>
                <a:spcPts val="0"/>
              </a:spcBef>
              <a:spcAft>
                <a:spcPts val="0"/>
              </a:spcAft>
              <a:buSzPts val="1400"/>
              <a:buChar char="●"/>
            </a:pPr>
            <a:r>
              <a:rPr lang="en" sz="1400"/>
              <a:t>Compromise - Ryan’s desire to not talk with media</a:t>
            </a:r>
            <a:endParaRPr sz="1400"/>
          </a:p>
          <a:p>
            <a:pPr indent="-317500" lvl="0" marL="457200" rtl="0" algn="l">
              <a:spcBef>
                <a:spcPts val="0"/>
              </a:spcBef>
              <a:spcAft>
                <a:spcPts val="0"/>
              </a:spcAft>
              <a:buSzPts val="1400"/>
              <a:buChar char="●"/>
            </a:pPr>
            <a:r>
              <a:rPr lang="en" sz="1400"/>
              <a:t>Face time - DC Lessner and Chief Dawson spent tireless hours knocking on doors and answering questions</a:t>
            </a:r>
            <a:endParaRPr sz="14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7"/>
          <p:cNvSpPr txBox="1"/>
          <p:nvPr>
            <p:ph idx="4294967295" type="title"/>
          </p:nvPr>
        </p:nvSpPr>
        <p:spPr>
          <a:xfrm>
            <a:off x="387900" y="279300"/>
            <a:ext cx="83682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Takeaways</a:t>
            </a:r>
            <a:endParaRPr/>
          </a:p>
        </p:txBody>
      </p:sp>
      <p:grpSp>
        <p:nvGrpSpPr>
          <p:cNvPr id="360" name="Google Shape;360;p37"/>
          <p:cNvGrpSpPr/>
          <p:nvPr/>
        </p:nvGrpSpPr>
        <p:grpSpPr>
          <a:xfrm>
            <a:off x="431850" y="1342505"/>
            <a:ext cx="7734076" cy="2527226"/>
            <a:chOff x="431825" y="1342525"/>
            <a:chExt cx="2683300" cy="3302700"/>
          </a:xfrm>
        </p:grpSpPr>
        <p:sp>
          <p:nvSpPr>
            <p:cNvPr id="361" name="Google Shape;361;p37"/>
            <p:cNvSpPr/>
            <p:nvPr/>
          </p:nvSpPr>
          <p:spPr>
            <a:xfrm>
              <a:off x="431825" y="1342525"/>
              <a:ext cx="2683200" cy="3302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7"/>
            <p:cNvSpPr txBox="1"/>
            <p:nvPr/>
          </p:nvSpPr>
          <p:spPr>
            <a:xfrm>
              <a:off x="431925" y="1342525"/>
              <a:ext cx="2683200" cy="823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3" name="Google Shape;363;p37"/>
          <p:cNvSpPr txBox="1"/>
          <p:nvPr>
            <p:ph idx="4294967295" type="body"/>
          </p:nvPr>
        </p:nvSpPr>
        <p:spPr>
          <a:xfrm>
            <a:off x="616500" y="1342525"/>
            <a:ext cx="2101800" cy="823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accent2"/>
                </a:solidFill>
              </a:rPr>
              <a:t>Final Reminders</a:t>
            </a:r>
            <a:endParaRPr b="1" sz="1300">
              <a:solidFill>
                <a:schemeClr val="accent2"/>
              </a:solidFill>
            </a:endParaRPr>
          </a:p>
        </p:txBody>
      </p:sp>
      <p:sp>
        <p:nvSpPr>
          <p:cNvPr id="364" name="Google Shape;364;p37"/>
          <p:cNvSpPr txBox="1"/>
          <p:nvPr>
            <p:ph idx="4294967295" type="body"/>
          </p:nvPr>
        </p:nvSpPr>
        <p:spPr>
          <a:xfrm>
            <a:off x="540275" y="2020075"/>
            <a:ext cx="7207200" cy="1809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Build relationships with those you know you’ll work with in an incident </a:t>
            </a:r>
            <a:endParaRPr sz="1400"/>
          </a:p>
          <a:p>
            <a:pPr indent="-317500" lvl="0" marL="457200" rtl="0" algn="l">
              <a:spcBef>
                <a:spcPts val="0"/>
              </a:spcBef>
              <a:spcAft>
                <a:spcPts val="0"/>
              </a:spcAft>
              <a:buSzPts val="1400"/>
              <a:buChar char="●"/>
            </a:pPr>
            <a:r>
              <a:rPr lang="en" sz="1400"/>
              <a:t>Put people first </a:t>
            </a:r>
            <a:endParaRPr sz="1400"/>
          </a:p>
          <a:p>
            <a:pPr indent="-317500" lvl="0" marL="457200" rtl="0" algn="l">
              <a:spcBef>
                <a:spcPts val="0"/>
              </a:spcBef>
              <a:spcAft>
                <a:spcPts val="0"/>
              </a:spcAft>
              <a:buSzPts val="1400"/>
              <a:buChar char="●"/>
            </a:pPr>
            <a:r>
              <a:rPr lang="en" sz="1400"/>
              <a:t>Release something – Even if it’s just a statement, you are an official source.</a:t>
            </a:r>
            <a:endParaRPr sz="1400"/>
          </a:p>
          <a:p>
            <a:pPr indent="-317500" lvl="0" marL="457200" rtl="0" algn="l">
              <a:spcBef>
                <a:spcPts val="0"/>
              </a:spcBef>
              <a:spcAft>
                <a:spcPts val="0"/>
              </a:spcAft>
              <a:buSzPts val="1400"/>
              <a:buChar char="●"/>
            </a:pPr>
            <a:r>
              <a:rPr lang="en" sz="1400"/>
              <a:t>Leverage trust - Figure out who your residents trust (and, of course, be </a:t>
            </a:r>
            <a:r>
              <a:rPr lang="en" sz="1400"/>
              <a:t>trustworthy</a:t>
            </a:r>
            <a:r>
              <a:rPr lang="en" sz="1400"/>
              <a:t>!)</a:t>
            </a:r>
            <a:endParaRPr sz="1400"/>
          </a:p>
          <a:p>
            <a:pPr indent="-317500" lvl="0" marL="457200" rtl="0" algn="l">
              <a:spcBef>
                <a:spcPts val="0"/>
              </a:spcBef>
              <a:spcAft>
                <a:spcPts val="0"/>
              </a:spcAft>
              <a:buSzPts val="1400"/>
              <a:buChar char="●"/>
            </a:pPr>
            <a:r>
              <a:rPr lang="en" sz="1400"/>
              <a:t>If you work for fire - reach out to your city PIO and visa versa.</a:t>
            </a:r>
            <a:endParaRPr sz="1400"/>
          </a:p>
          <a:p>
            <a:pPr indent="0" lvl="0" marL="0" rtl="0" algn="l">
              <a:spcBef>
                <a:spcPts val="1600"/>
              </a:spcBef>
              <a:spcAft>
                <a:spcPts val="1600"/>
              </a:spcAft>
              <a:buNone/>
            </a:pPr>
            <a:r>
              <a:t/>
            </a:r>
            <a:endParaRPr sz="1400"/>
          </a:p>
        </p:txBody>
      </p:sp>
      <p:sp>
        <p:nvSpPr>
          <p:cNvPr id="365" name="Google Shape;365;p37"/>
          <p:cNvSpPr txBox="1"/>
          <p:nvPr>
            <p:ph idx="4294967295" type="title"/>
          </p:nvPr>
        </p:nvSpPr>
        <p:spPr>
          <a:xfrm>
            <a:off x="431850" y="3997900"/>
            <a:ext cx="7613100" cy="10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Finally…Let’s be NO EGOS AMIGOS Together!</a:t>
            </a:r>
            <a:endParaRPr sz="2700"/>
          </a:p>
        </p:txBody>
      </p:sp>
      <p:pic>
        <p:nvPicPr>
          <p:cNvPr id="366" name="Google Shape;366;p37" title="speaker_RVC.png"/>
          <p:cNvPicPr preferRelativeResize="0"/>
          <p:nvPr/>
        </p:nvPicPr>
        <p:blipFill>
          <a:blip r:embed="rId3">
            <a:alphaModFix/>
          </a:blip>
          <a:stretch>
            <a:fillRect/>
          </a:stretch>
        </p:blipFill>
        <p:spPr>
          <a:xfrm>
            <a:off x="71902" y="4551125"/>
            <a:ext cx="402900" cy="4112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8"/>
          <p:cNvSpPr txBox="1"/>
          <p:nvPr>
            <p:ph type="ctrTitle"/>
          </p:nvPr>
        </p:nvSpPr>
        <p:spPr>
          <a:xfrm>
            <a:off x="630600" y="136800"/>
            <a:ext cx="7893000" cy="20466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lang="en" sz="3900"/>
              <a:t>Questions?</a:t>
            </a:r>
            <a:endParaRPr sz="3900"/>
          </a:p>
        </p:txBody>
      </p:sp>
      <p:pic>
        <p:nvPicPr>
          <p:cNvPr id="372" name="Google Shape;372;p38" title="Image20250915170613.jpg"/>
          <p:cNvPicPr preferRelativeResize="0"/>
          <p:nvPr/>
        </p:nvPicPr>
        <p:blipFill rotWithShape="1">
          <a:blip r:embed="rId3">
            <a:alphaModFix/>
          </a:blip>
          <a:srcRect b="20267" l="0" r="30958" t="0"/>
          <a:stretch/>
        </p:blipFill>
        <p:spPr>
          <a:xfrm>
            <a:off x="5833900" y="-51750"/>
            <a:ext cx="3374349" cy="5195250"/>
          </a:xfrm>
          <a:prstGeom prst="rect">
            <a:avLst/>
          </a:prstGeom>
          <a:noFill/>
          <a:ln>
            <a:noFill/>
          </a:ln>
        </p:spPr>
      </p:pic>
      <p:sp>
        <p:nvSpPr>
          <p:cNvPr id="373" name="Google Shape;373;p38"/>
          <p:cNvSpPr txBox="1"/>
          <p:nvPr>
            <p:ph idx="1" type="subTitle"/>
          </p:nvPr>
        </p:nvSpPr>
        <p:spPr>
          <a:xfrm>
            <a:off x="379700" y="2330100"/>
            <a:ext cx="4090800" cy="483300"/>
          </a:xfrm>
          <a:prstGeom prst="rect">
            <a:avLst/>
          </a:prstGeom>
        </p:spPr>
        <p:txBody>
          <a:bodyPr anchorCtr="0" anchor="b" bIns="91425" lIns="91425" spcFirstLastPara="1" rIns="91425" wrap="square" tIns="91425">
            <a:noAutofit/>
          </a:bodyPr>
          <a:lstStyle/>
          <a:p>
            <a:pPr indent="0" lvl="0" marL="0" rtl="0" algn="ctr">
              <a:spcBef>
                <a:spcPts val="1000"/>
              </a:spcBef>
              <a:spcAft>
                <a:spcPts val="0"/>
              </a:spcAft>
              <a:buNone/>
            </a:pPr>
            <a:r>
              <a:rPr lang="en"/>
              <a:t>Connect with us on Linkedin</a:t>
            </a:r>
            <a:endParaRPr>
              <a:solidFill>
                <a:srgbClr val="000000"/>
              </a:solidFill>
            </a:endParaRPr>
          </a:p>
        </p:txBody>
      </p:sp>
      <p:pic>
        <p:nvPicPr>
          <p:cNvPr id="374" name="Google Shape;374;p38" title="Rachael LinkedIn.png"/>
          <p:cNvPicPr preferRelativeResize="0"/>
          <p:nvPr/>
        </p:nvPicPr>
        <p:blipFill>
          <a:blip r:embed="rId4">
            <a:alphaModFix/>
          </a:blip>
          <a:stretch>
            <a:fillRect/>
          </a:stretch>
        </p:blipFill>
        <p:spPr>
          <a:xfrm>
            <a:off x="4538126" y="3424843"/>
            <a:ext cx="1278525" cy="1278525"/>
          </a:xfrm>
          <a:prstGeom prst="rect">
            <a:avLst/>
          </a:prstGeom>
          <a:noFill/>
          <a:ln>
            <a:noFill/>
          </a:ln>
        </p:spPr>
      </p:pic>
      <p:pic>
        <p:nvPicPr>
          <p:cNvPr id="375" name="Google Shape;375;p38" title="Ryan LinkedIn.png"/>
          <p:cNvPicPr preferRelativeResize="0"/>
          <p:nvPr/>
        </p:nvPicPr>
        <p:blipFill>
          <a:blip r:embed="rId5">
            <a:alphaModFix/>
          </a:blip>
          <a:stretch>
            <a:fillRect/>
          </a:stretch>
        </p:blipFill>
        <p:spPr>
          <a:xfrm>
            <a:off x="2725820" y="2571738"/>
            <a:ext cx="1351250" cy="1351250"/>
          </a:xfrm>
          <a:prstGeom prst="rect">
            <a:avLst/>
          </a:prstGeom>
          <a:noFill/>
          <a:ln>
            <a:noFill/>
          </a:ln>
        </p:spPr>
      </p:pic>
      <p:sp>
        <p:nvSpPr>
          <p:cNvPr id="376" name="Google Shape;376;p38"/>
          <p:cNvSpPr txBox="1"/>
          <p:nvPr/>
        </p:nvSpPr>
        <p:spPr>
          <a:xfrm>
            <a:off x="526435" y="3825606"/>
            <a:ext cx="4384200" cy="4770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en" sz="1900">
                <a:latin typeface="Lato"/>
                <a:ea typeface="Lato"/>
                <a:cs typeface="Lato"/>
                <a:sym typeface="Lato"/>
              </a:rPr>
              <a:t>Rachael Van Cleave, MBA, APR, APIO </a:t>
            </a:r>
            <a:endParaRPr sz="1900">
              <a:latin typeface="Lato"/>
              <a:ea typeface="Lato"/>
              <a:cs typeface="Lato"/>
              <a:sym typeface="Lato"/>
            </a:endParaRPr>
          </a:p>
        </p:txBody>
      </p:sp>
      <p:sp>
        <p:nvSpPr>
          <p:cNvPr id="377" name="Google Shape;377;p38"/>
          <p:cNvSpPr txBox="1"/>
          <p:nvPr/>
        </p:nvSpPr>
        <p:spPr>
          <a:xfrm>
            <a:off x="481200" y="2860600"/>
            <a:ext cx="4384200" cy="4770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en" sz="1900">
                <a:latin typeface="Lato"/>
                <a:ea typeface="Lato"/>
                <a:cs typeface="Lato"/>
                <a:sym typeface="Lato"/>
              </a:rPr>
              <a:t>Ryan Lessner, MPA </a:t>
            </a:r>
            <a:endParaRPr sz="1900">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Blue &amp; Gold">
  <a:themeElements>
    <a:clrScheme name="Blue &amp; Gold">
      <a:dk1>
        <a:srgbClr val="FFFFFF"/>
      </a:dk1>
      <a:lt1>
        <a:srgbClr val="AF4345"/>
      </a:lt1>
      <a:dk2>
        <a:srgbClr val="AF4345"/>
      </a:dk2>
      <a:lt2>
        <a:srgbClr val="BFC7CA"/>
      </a:lt2>
      <a:accent1>
        <a:srgbClr val="AF4345"/>
      </a:accent1>
      <a:accent2>
        <a:srgbClr val="AF4345"/>
      </a:accent2>
      <a:accent3>
        <a:srgbClr val="AF4345"/>
      </a:accent3>
      <a:accent4>
        <a:srgbClr val="AF4345"/>
      </a:accent4>
      <a:accent5>
        <a:srgbClr val="AF4345"/>
      </a:accent5>
      <a:accent6>
        <a:srgbClr val="AF4345"/>
      </a:accent6>
      <a:hlink>
        <a:srgbClr val="AF4345"/>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