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0" r:id="rId3"/>
    <p:sldId id="273" r:id="rId4"/>
    <p:sldId id="279" r:id="rId5"/>
    <p:sldId id="282" r:id="rId6"/>
    <p:sldId id="266" r:id="rId7"/>
    <p:sldId id="260" r:id="rId8"/>
    <p:sldId id="274" r:id="rId9"/>
    <p:sldId id="275" r:id="rId10"/>
    <p:sldId id="267" r:id="rId11"/>
    <p:sldId id="261" r:id="rId12"/>
    <p:sldId id="276" r:id="rId13"/>
    <p:sldId id="262" r:id="rId14"/>
    <p:sldId id="277" r:id="rId15"/>
    <p:sldId id="269" r:id="rId16"/>
    <p:sldId id="259" r:id="rId17"/>
    <p:sldId id="278" r:id="rId18"/>
    <p:sldId id="263" r:id="rId19"/>
    <p:sldId id="265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6129"/>
  </p:normalViewPr>
  <p:slideViewPr>
    <p:cSldViewPr snapToGrid="0" snapToObjects="1">
      <p:cViewPr varScale="1">
        <p:scale>
          <a:sx n="70" d="100"/>
          <a:sy n="70" d="100"/>
        </p:scale>
        <p:origin x="112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108F64-1671-418F-8058-3983C138BB6E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01B968-538A-40F2-8E51-DA7789C25FE6}">
      <dgm:prSet custT="1"/>
      <dgm:spPr/>
      <dgm:t>
        <a:bodyPr/>
        <a:lstStyle/>
        <a:p>
          <a:r>
            <a:rPr lang="en-US" sz="3200" dirty="0"/>
            <a:t>Timeliness</a:t>
          </a:r>
        </a:p>
      </dgm:t>
    </dgm:pt>
    <dgm:pt modelId="{09109098-E6BD-4F22-8614-F1052632F018}" type="parTrans" cxnId="{CB59175E-C8D8-4DAA-9CA0-7F3DB1B11634}">
      <dgm:prSet/>
      <dgm:spPr/>
      <dgm:t>
        <a:bodyPr/>
        <a:lstStyle/>
        <a:p>
          <a:endParaRPr lang="en-US"/>
        </a:p>
      </dgm:t>
    </dgm:pt>
    <dgm:pt modelId="{A02E3A5B-757F-4837-BFCC-9ACB73E5D101}" type="sibTrans" cxnId="{CB59175E-C8D8-4DAA-9CA0-7F3DB1B11634}">
      <dgm:prSet/>
      <dgm:spPr/>
      <dgm:t>
        <a:bodyPr/>
        <a:lstStyle/>
        <a:p>
          <a:endParaRPr lang="en-US"/>
        </a:p>
      </dgm:t>
    </dgm:pt>
    <dgm:pt modelId="{7A3AE995-1C0D-4EE0-88F9-1CC6DC603E8E}">
      <dgm:prSet custT="1"/>
      <dgm:spPr/>
      <dgm:t>
        <a:bodyPr/>
        <a:lstStyle/>
        <a:p>
          <a:r>
            <a:rPr lang="en-US" sz="3200" dirty="0"/>
            <a:t>Proximity</a:t>
          </a:r>
        </a:p>
      </dgm:t>
    </dgm:pt>
    <dgm:pt modelId="{CD0A80C4-3F76-4D54-B5DC-EE189A91D32D}" type="parTrans" cxnId="{B9130E87-DFA8-4D0C-9A9F-EC96E4EAB19A}">
      <dgm:prSet/>
      <dgm:spPr/>
      <dgm:t>
        <a:bodyPr/>
        <a:lstStyle/>
        <a:p>
          <a:endParaRPr lang="en-US"/>
        </a:p>
      </dgm:t>
    </dgm:pt>
    <dgm:pt modelId="{A56DF82E-C11C-4402-9933-1966256EAE74}" type="sibTrans" cxnId="{B9130E87-DFA8-4D0C-9A9F-EC96E4EAB19A}">
      <dgm:prSet/>
      <dgm:spPr/>
      <dgm:t>
        <a:bodyPr/>
        <a:lstStyle/>
        <a:p>
          <a:endParaRPr lang="en-US"/>
        </a:p>
      </dgm:t>
    </dgm:pt>
    <dgm:pt modelId="{10FB224A-1CB0-4820-8CE7-C89CF2210E84}">
      <dgm:prSet custT="1"/>
      <dgm:spPr/>
      <dgm:t>
        <a:bodyPr/>
        <a:lstStyle/>
        <a:p>
          <a:r>
            <a:rPr lang="en-US" sz="3200" dirty="0"/>
            <a:t>Prominence</a:t>
          </a:r>
        </a:p>
      </dgm:t>
    </dgm:pt>
    <dgm:pt modelId="{C4D340F6-6459-44A0-B47B-501E2D758455}" type="parTrans" cxnId="{BB5EB5B1-5188-42B1-8513-275026B6C592}">
      <dgm:prSet/>
      <dgm:spPr/>
      <dgm:t>
        <a:bodyPr/>
        <a:lstStyle/>
        <a:p>
          <a:endParaRPr lang="en-US"/>
        </a:p>
      </dgm:t>
    </dgm:pt>
    <dgm:pt modelId="{3EAAB38F-EA5B-4663-9C59-9317D71A2B79}" type="sibTrans" cxnId="{BB5EB5B1-5188-42B1-8513-275026B6C592}">
      <dgm:prSet/>
      <dgm:spPr/>
      <dgm:t>
        <a:bodyPr/>
        <a:lstStyle/>
        <a:p>
          <a:endParaRPr lang="en-US"/>
        </a:p>
      </dgm:t>
    </dgm:pt>
    <dgm:pt modelId="{362C5336-FD2A-49E3-9DAF-08E1C11F7638}">
      <dgm:prSet custT="1"/>
      <dgm:spPr/>
      <dgm:t>
        <a:bodyPr/>
        <a:lstStyle/>
        <a:p>
          <a:r>
            <a:rPr lang="en-US" sz="3200" dirty="0"/>
            <a:t>Impact</a:t>
          </a:r>
        </a:p>
      </dgm:t>
    </dgm:pt>
    <dgm:pt modelId="{2FACC496-1912-4215-B198-D4430C166686}" type="parTrans" cxnId="{217A04AC-0095-4786-9AF7-D0C498EBB6B2}">
      <dgm:prSet/>
      <dgm:spPr/>
      <dgm:t>
        <a:bodyPr/>
        <a:lstStyle/>
        <a:p>
          <a:endParaRPr lang="en-US"/>
        </a:p>
      </dgm:t>
    </dgm:pt>
    <dgm:pt modelId="{9665DECB-8E43-419E-A0F5-FF1CEB740CF7}" type="sibTrans" cxnId="{217A04AC-0095-4786-9AF7-D0C498EBB6B2}">
      <dgm:prSet/>
      <dgm:spPr/>
      <dgm:t>
        <a:bodyPr/>
        <a:lstStyle/>
        <a:p>
          <a:endParaRPr lang="en-US"/>
        </a:p>
      </dgm:t>
    </dgm:pt>
    <dgm:pt modelId="{FE958703-B397-4ABF-AC6A-B83C1AAE5ACA}">
      <dgm:prSet custT="1"/>
      <dgm:spPr/>
      <dgm:t>
        <a:bodyPr/>
        <a:lstStyle/>
        <a:p>
          <a:r>
            <a:rPr lang="en-US" sz="3200" dirty="0"/>
            <a:t>Conflict</a:t>
          </a:r>
        </a:p>
      </dgm:t>
    </dgm:pt>
    <dgm:pt modelId="{E40865EC-86DB-4CE9-A46F-953DDEC86083}" type="parTrans" cxnId="{48F4F2E1-D054-4E3B-AD26-E9022720415E}">
      <dgm:prSet/>
      <dgm:spPr/>
      <dgm:t>
        <a:bodyPr/>
        <a:lstStyle/>
        <a:p>
          <a:endParaRPr lang="en-US"/>
        </a:p>
      </dgm:t>
    </dgm:pt>
    <dgm:pt modelId="{F23B7359-EF23-4807-B2BE-C6C1E197B642}" type="sibTrans" cxnId="{48F4F2E1-D054-4E3B-AD26-E9022720415E}">
      <dgm:prSet/>
      <dgm:spPr/>
      <dgm:t>
        <a:bodyPr/>
        <a:lstStyle/>
        <a:p>
          <a:endParaRPr lang="en-US"/>
        </a:p>
      </dgm:t>
    </dgm:pt>
    <dgm:pt modelId="{36F266A6-8BF5-416E-BB1F-B3F5E5B91FEC}">
      <dgm:prSet custT="1"/>
      <dgm:spPr/>
      <dgm:t>
        <a:bodyPr/>
        <a:lstStyle/>
        <a:p>
          <a:r>
            <a:rPr lang="en-US" sz="3200" dirty="0"/>
            <a:t>Human Interest</a:t>
          </a:r>
        </a:p>
      </dgm:t>
    </dgm:pt>
    <dgm:pt modelId="{359B44D4-2AB4-43EB-8FA6-ABAD8566D7A6}" type="parTrans" cxnId="{101E0030-D767-4FB2-8071-8EF939E65390}">
      <dgm:prSet/>
      <dgm:spPr/>
      <dgm:t>
        <a:bodyPr/>
        <a:lstStyle/>
        <a:p>
          <a:endParaRPr lang="en-US"/>
        </a:p>
      </dgm:t>
    </dgm:pt>
    <dgm:pt modelId="{21E50D34-B262-40C2-A771-430063417468}" type="sibTrans" cxnId="{101E0030-D767-4FB2-8071-8EF939E65390}">
      <dgm:prSet/>
      <dgm:spPr/>
      <dgm:t>
        <a:bodyPr/>
        <a:lstStyle/>
        <a:p>
          <a:endParaRPr lang="en-US"/>
        </a:p>
      </dgm:t>
    </dgm:pt>
    <dgm:pt modelId="{9ECBD1A4-6F8D-4865-BFBD-7238CEE721B1}">
      <dgm:prSet custT="1"/>
      <dgm:spPr/>
      <dgm:t>
        <a:bodyPr/>
        <a:lstStyle/>
        <a:p>
          <a:r>
            <a:rPr lang="en-US" sz="3200" dirty="0"/>
            <a:t>Uniqueness</a:t>
          </a:r>
        </a:p>
      </dgm:t>
    </dgm:pt>
    <dgm:pt modelId="{C6753286-85A6-401B-B242-79106E8EBECB}" type="parTrans" cxnId="{80151411-CAD6-45DD-ACF6-1C03318CE7AD}">
      <dgm:prSet/>
      <dgm:spPr/>
      <dgm:t>
        <a:bodyPr/>
        <a:lstStyle/>
        <a:p>
          <a:endParaRPr lang="en-US"/>
        </a:p>
      </dgm:t>
    </dgm:pt>
    <dgm:pt modelId="{28F2D99E-9579-467B-AD5B-C282A727C4C7}" type="sibTrans" cxnId="{80151411-CAD6-45DD-ACF6-1C03318CE7AD}">
      <dgm:prSet/>
      <dgm:spPr/>
      <dgm:t>
        <a:bodyPr/>
        <a:lstStyle/>
        <a:p>
          <a:endParaRPr lang="en-US"/>
        </a:p>
      </dgm:t>
    </dgm:pt>
    <dgm:pt modelId="{DB76129C-0F03-D74F-B704-D03AF1547B0B}" type="pres">
      <dgm:prSet presAssocID="{FC108F64-1671-418F-8058-3983C138BB6E}" presName="linear" presStyleCnt="0">
        <dgm:presLayoutVars>
          <dgm:dir/>
          <dgm:animLvl val="lvl"/>
          <dgm:resizeHandles val="exact"/>
        </dgm:presLayoutVars>
      </dgm:prSet>
      <dgm:spPr/>
    </dgm:pt>
    <dgm:pt modelId="{B092BBDD-C70D-8A49-8E79-8C2EB11127BD}" type="pres">
      <dgm:prSet presAssocID="{3001B968-538A-40F2-8E51-DA7789C25FE6}" presName="parentLin" presStyleCnt="0"/>
      <dgm:spPr/>
    </dgm:pt>
    <dgm:pt modelId="{A751A2DB-B673-4B49-8649-45587B7D3477}" type="pres">
      <dgm:prSet presAssocID="{3001B968-538A-40F2-8E51-DA7789C25FE6}" presName="parentLeftMargin" presStyleLbl="node1" presStyleIdx="0" presStyleCnt="7"/>
      <dgm:spPr/>
    </dgm:pt>
    <dgm:pt modelId="{01ADA83C-E502-F443-9FBB-76A8815FF080}" type="pres">
      <dgm:prSet presAssocID="{3001B968-538A-40F2-8E51-DA7789C25FE6}" presName="parentText" presStyleLbl="node1" presStyleIdx="0" presStyleCnt="7" custScaleX="80376" custScaleY="253437">
        <dgm:presLayoutVars>
          <dgm:chMax val="0"/>
          <dgm:bulletEnabled val="1"/>
        </dgm:presLayoutVars>
      </dgm:prSet>
      <dgm:spPr/>
    </dgm:pt>
    <dgm:pt modelId="{7B8612B4-0FFD-6349-B40E-C57105004A69}" type="pres">
      <dgm:prSet presAssocID="{3001B968-538A-40F2-8E51-DA7789C25FE6}" presName="negativeSpace" presStyleCnt="0"/>
      <dgm:spPr/>
    </dgm:pt>
    <dgm:pt modelId="{13614596-4F3F-B942-8439-40770F525178}" type="pres">
      <dgm:prSet presAssocID="{3001B968-538A-40F2-8E51-DA7789C25FE6}" presName="childText" presStyleLbl="conFgAcc1" presStyleIdx="0" presStyleCnt="7">
        <dgm:presLayoutVars>
          <dgm:bulletEnabled val="1"/>
        </dgm:presLayoutVars>
      </dgm:prSet>
      <dgm:spPr/>
    </dgm:pt>
    <dgm:pt modelId="{9626EDB9-A9E4-C64E-829C-85DCD1F46324}" type="pres">
      <dgm:prSet presAssocID="{A02E3A5B-757F-4837-BFCC-9ACB73E5D101}" presName="spaceBetweenRectangles" presStyleCnt="0"/>
      <dgm:spPr/>
    </dgm:pt>
    <dgm:pt modelId="{54F7CBD2-2DF3-0444-899A-0580C4199C33}" type="pres">
      <dgm:prSet presAssocID="{7A3AE995-1C0D-4EE0-88F9-1CC6DC603E8E}" presName="parentLin" presStyleCnt="0"/>
      <dgm:spPr/>
    </dgm:pt>
    <dgm:pt modelId="{BD514061-7B1F-674B-82EE-C6C21E0491DC}" type="pres">
      <dgm:prSet presAssocID="{7A3AE995-1C0D-4EE0-88F9-1CC6DC603E8E}" presName="parentLeftMargin" presStyleLbl="node1" presStyleIdx="0" presStyleCnt="7"/>
      <dgm:spPr/>
    </dgm:pt>
    <dgm:pt modelId="{75AEC670-B844-E24C-A453-E018076A2FB2}" type="pres">
      <dgm:prSet presAssocID="{7A3AE995-1C0D-4EE0-88F9-1CC6DC603E8E}" presName="parentText" presStyleLbl="node1" presStyleIdx="1" presStyleCnt="7" custScaleX="80376" custScaleY="253437">
        <dgm:presLayoutVars>
          <dgm:chMax val="0"/>
          <dgm:bulletEnabled val="1"/>
        </dgm:presLayoutVars>
      </dgm:prSet>
      <dgm:spPr/>
    </dgm:pt>
    <dgm:pt modelId="{909B8446-8ECF-2F47-B784-300156ED35BD}" type="pres">
      <dgm:prSet presAssocID="{7A3AE995-1C0D-4EE0-88F9-1CC6DC603E8E}" presName="negativeSpace" presStyleCnt="0"/>
      <dgm:spPr/>
    </dgm:pt>
    <dgm:pt modelId="{45777691-EA8F-404C-864E-4492BD3638E4}" type="pres">
      <dgm:prSet presAssocID="{7A3AE995-1C0D-4EE0-88F9-1CC6DC603E8E}" presName="childText" presStyleLbl="conFgAcc1" presStyleIdx="1" presStyleCnt="7">
        <dgm:presLayoutVars>
          <dgm:bulletEnabled val="1"/>
        </dgm:presLayoutVars>
      </dgm:prSet>
      <dgm:spPr/>
    </dgm:pt>
    <dgm:pt modelId="{37CACB8D-42EA-5949-977E-AB47C708FAE2}" type="pres">
      <dgm:prSet presAssocID="{A56DF82E-C11C-4402-9933-1966256EAE74}" presName="spaceBetweenRectangles" presStyleCnt="0"/>
      <dgm:spPr/>
    </dgm:pt>
    <dgm:pt modelId="{355E4500-9436-0D4F-87AB-8158FDED6910}" type="pres">
      <dgm:prSet presAssocID="{10FB224A-1CB0-4820-8CE7-C89CF2210E84}" presName="parentLin" presStyleCnt="0"/>
      <dgm:spPr/>
    </dgm:pt>
    <dgm:pt modelId="{FD0FB4BC-B821-1E40-8D7A-4FBDE31CDBAD}" type="pres">
      <dgm:prSet presAssocID="{10FB224A-1CB0-4820-8CE7-C89CF2210E84}" presName="parentLeftMargin" presStyleLbl="node1" presStyleIdx="1" presStyleCnt="7"/>
      <dgm:spPr/>
    </dgm:pt>
    <dgm:pt modelId="{AB530662-FD5F-3746-A8A6-531D9EC79BB1}" type="pres">
      <dgm:prSet presAssocID="{10FB224A-1CB0-4820-8CE7-C89CF2210E84}" presName="parentText" presStyleLbl="node1" presStyleIdx="2" presStyleCnt="7" custScaleX="80376" custScaleY="253437">
        <dgm:presLayoutVars>
          <dgm:chMax val="0"/>
          <dgm:bulletEnabled val="1"/>
        </dgm:presLayoutVars>
      </dgm:prSet>
      <dgm:spPr/>
    </dgm:pt>
    <dgm:pt modelId="{E10236B1-59B2-F442-869F-6F6788FD925E}" type="pres">
      <dgm:prSet presAssocID="{10FB224A-1CB0-4820-8CE7-C89CF2210E84}" presName="negativeSpace" presStyleCnt="0"/>
      <dgm:spPr/>
    </dgm:pt>
    <dgm:pt modelId="{8661B0EC-5160-154B-A176-405B3EECE279}" type="pres">
      <dgm:prSet presAssocID="{10FB224A-1CB0-4820-8CE7-C89CF2210E84}" presName="childText" presStyleLbl="conFgAcc1" presStyleIdx="2" presStyleCnt="7">
        <dgm:presLayoutVars>
          <dgm:bulletEnabled val="1"/>
        </dgm:presLayoutVars>
      </dgm:prSet>
      <dgm:spPr/>
    </dgm:pt>
    <dgm:pt modelId="{B52B225F-DD5B-A54A-895B-219F7277A0CC}" type="pres">
      <dgm:prSet presAssocID="{3EAAB38F-EA5B-4663-9C59-9317D71A2B79}" presName="spaceBetweenRectangles" presStyleCnt="0"/>
      <dgm:spPr/>
    </dgm:pt>
    <dgm:pt modelId="{8A219C44-4DF9-CA48-AC99-12BC96268F2A}" type="pres">
      <dgm:prSet presAssocID="{362C5336-FD2A-49E3-9DAF-08E1C11F7638}" presName="parentLin" presStyleCnt="0"/>
      <dgm:spPr/>
    </dgm:pt>
    <dgm:pt modelId="{C4279E4C-EBBD-2C48-BA80-75B579AF82B9}" type="pres">
      <dgm:prSet presAssocID="{362C5336-FD2A-49E3-9DAF-08E1C11F7638}" presName="parentLeftMargin" presStyleLbl="node1" presStyleIdx="2" presStyleCnt="7"/>
      <dgm:spPr/>
    </dgm:pt>
    <dgm:pt modelId="{4C8979A2-B054-C74D-B362-AB39FC875C07}" type="pres">
      <dgm:prSet presAssocID="{362C5336-FD2A-49E3-9DAF-08E1C11F7638}" presName="parentText" presStyleLbl="node1" presStyleIdx="3" presStyleCnt="7" custScaleX="80298" custScaleY="253437">
        <dgm:presLayoutVars>
          <dgm:chMax val="0"/>
          <dgm:bulletEnabled val="1"/>
        </dgm:presLayoutVars>
      </dgm:prSet>
      <dgm:spPr/>
    </dgm:pt>
    <dgm:pt modelId="{0CF129F9-80FE-3A40-9A12-201F0E4299C0}" type="pres">
      <dgm:prSet presAssocID="{362C5336-FD2A-49E3-9DAF-08E1C11F7638}" presName="negativeSpace" presStyleCnt="0"/>
      <dgm:spPr/>
    </dgm:pt>
    <dgm:pt modelId="{081D41DD-1305-0B4B-8E16-C990B43B5EAD}" type="pres">
      <dgm:prSet presAssocID="{362C5336-FD2A-49E3-9DAF-08E1C11F7638}" presName="childText" presStyleLbl="conFgAcc1" presStyleIdx="3" presStyleCnt="7">
        <dgm:presLayoutVars>
          <dgm:bulletEnabled val="1"/>
        </dgm:presLayoutVars>
      </dgm:prSet>
      <dgm:spPr/>
    </dgm:pt>
    <dgm:pt modelId="{52E79748-16F8-DF41-AF81-0F6BE83F60CD}" type="pres">
      <dgm:prSet presAssocID="{9665DECB-8E43-419E-A0F5-FF1CEB740CF7}" presName="spaceBetweenRectangles" presStyleCnt="0"/>
      <dgm:spPr/>
    </dgm:pt>
    <dgm:pt modelId="{3E2B928E-BCDF-6A47-BD3D-EC083B180F3E}" type="pres">
      <dgm:prSet presAssocID="{FE958703-B397-4ABF-AC6A-B83C1AAE5ACA}" presName="parentLin" presStyleCnt="0"/>
      <dgm:spPr/>
    </dgm:pt>
    <dgm:pt modelId="{67021400-4EA8-FE46-AD5B-9FC9E65354B3}" type="pres">
      <dgm:prSet presAssocID="{FE958703-B397-4ABF-AC6A-B83C1AAE5ACA}" presName="parentLeftMargin" presStyleLbl="node1" presStyleIdx="3" presStyleCnt="7"/>
      <dgm:spPr/>
    </dgm:pt>
    <dgm:pt modelId="{1C3BF3DB-BDB8-4E4C-97CA-3409C95D2101}" type="pres">
      <dgm:prSet presAssocID="{FE958703-B397-4ABF-AC6A-B83C1AAE5ACA}" presName="parentText" presStyleLbl="node1" presStyleIdx="4" presStyleCnt="7" custScaleX="80298" custScaleY="254000">
        <dgm:presLayoutVars>
          <dgm:chMax val="0"/>
          <dgm:bulletEnabled val="1"/>
        </dgm:presLayoutVars>
      </dgm:prSet>
      <dgm:spPr/>
    </dgm:pt>
    <dgm:pt modelId="{2BB5F332-A75C-BF49-87C9-65FC29A691ED}" type="pres">
      <dgm:prSet presAssocID="{FE958703-B397-4ABF-AC6A-B83C1AAE5ACA}" presName="negativeSpace" presStyleCnt="0"/>
      <dgm:spPr/>
    </dgm:pt>
    <dgm:pt modelId="{12DA1719-844D-3749-94FB-7C0E087C0345}" type="pres">
      <dgm:prSet presAssocID="{FE958703-B397-4ABF-AC6A-B83C1AAE5ACA}" presName="childText" presStyleLbl="conFgAcc1" presStyleIdx="4" presStyleCnt="7">
        <dgm:presLayoutVars>
          <dgm:bulletEnabled val="1"/>
        </dgm:presLayoutVars>
      </dgm:prSet>
      <dgm:spPr/>
    </dgm:pt>
    <dgm:pt modelId="{9B48BF2E-E13C-E140-B271-A756DE1AC0C8}" type="pres">
      <dgm:prSet presAssocID="{F23B7359-EF23-4807-B2BE-C6C1E197B642}" presName="spaceBetweenRectangles" presStyleCnt="0"/>
      <dgm:spPr/>
    </dgm:pt>
    <dgm:pt modelId="{87C2D1DB-1BEF-0446-A39C-D949758EEC0A}" type="pres">
      <dgm:prSet presAssocID="{36F266A6-8BF5-416E-BB1F-B3F5E5B91FEC}" presName="parentLin" presStyleCnt="0"/>
      <dgm:spPr/>
    </dgm:pt>
    <dgm:pt modelId="{AFEC0A74-FF61-3846-845D-672C54621D79}" type="pres">
      <dgm:prSet presAssocID="{36F266A6-8BF5-416E-BB1F-B3F5E5B91FEC}" presName="parentLeftMargin" presStyleLbl="node1" presStyleIdx="4" presStyleCnt="7"/>
      <dgm:spPr/>
    </dgm:pt>
    <dgm:pt modelId="{2F412D6F-0DE4-E14C-91D5-B9E63BC07886}" type="pres">
      <dgm:prSet presAssocID="{36F266A6-8BF5-416E-BB1F-B3F5E5B91FEC}" presName="parentText" presStyleLbl="node1" presStyleIdx="5" presStyleCnt="7" custScaleX="80298" custScaleY="278780">
        <dgm:presLayoutVars>
          <dgm:chMax val="0"/>
          <dgm:bulletEnabled val="1"/>
        </dgm:presLayoutVars>
      </dgm:prSet>
      <dgm:spPr/>
    </dgm:pt>
    <dgm:pt modelId="{E05C05BC-205D-3B4D-98DF-52C7906DC93D}" type="pres">
      <dgm:prSet presAssocID="{36F266A6-8BF5-416E-BB1F-B3F5E5B91FEC}" presName="negativeSpace" presStyleCnt="0"/>
      <dgm:spPr/>
    </dgm:pt>
    <dgm:pt modelId="{47AA642E-FF16-D64D-981A-B5E4B00F67CE}" type="pres">
      <dgm:prSet presAssocID="{36F266A6-8BF5-416E-BB1F-B3F5E5B91FEC}" presName="childText" presStyleLbl="conFgAcc1" presStyleIdx="5" presStyleCnt="7">
        <dgm:presLayoutVars>
          <dgm:bulletEnabled val="1"/>
        </dgm:presLayoutVars>
      </dgm:prSet>
      <dgm:spPr/>
    </dgm:pt>
    <dgm:pt modelId="{115426AE-D80A-D64B-BF97-28363F851BD7}" type="pres">
      <dgm:prSet presAssocID="{21E50D34-B262-40C2-A771-430063417468}" presName="spaceBetweenRectangles" presStyleCnt="0"/>
      <dgm:spPr/>
    </dgm:pt>
    <dgm:pt modelId="{C8F4B9BA-060B-C14A-B516-EB9228044DE4}" type="pres">
      <dgm:prSet presAssocID="{9ECBD1A4-6F8D-4865-BFBD-7238CEE721B1}" presName="parentLin" presStyleCnt="0"/>
      <dgm:spPr/>
    </dgm:pt>
    <dgm:pt modelId="{9596870A-4105-3847-8BB5-8E4BC6BB70CC}" type="pres">
      <dgm:prSet presAssocID="{9ECBD1A4-6F8D-4865-BFBD-7238CEE721B1}" presName="parentLeftMargin" presStyleLbl="node1" presStyleIdx="5" presStyleCnt="7"/>
      <dgm:spPr/>
    </dgm:pt>
    <dgm:pt modelId="{3CEB8268-BECE-944A-97BA-0D445AA1CC42}" type="pres">
      <dgm:prSet presAssocID="{9ECBD1A4-6F8D-4865-BFBD-7238CEE721B1}" presName="parentText" presStyleLbl="node1" presStyleIdx="6" presStyleCnt="7" custScaleX="80298" custScaleY="309756">
        <dgm:presLayoutVars>
          <dgm:chMax val="0"/>
          <dgm:bulletEnabled val="1"/>
        </dgm:presLayoutVars>
      </dgm:prSet>
      <dgm:spPr/>
    </dgm:pt>
    <dgm:pt modelId="{612DA907-46DE-8C4F-B137-DC30268E1B40}" type="pres">
      <dgm:prSet presAssocID="{9ECBD1A4-6F8D-4865-BFBD-7238CEE721B1}" presName="negativeSpace" presStyleCnt="0"/>
      <dgm:spPr/>
    </dgm:pt>
    <dgm:pt modelId="{E148892F-8CE6-D643-AB16-56A0846C245D}" type="pres">
      <dgm:prSet presAssocID="{9ECBD1A4-6F8D-4865-BFBD-7238CEE721B1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80151411-CAD6-45DD-ACF6-1C03318CE7AD}" srcId="{FC108F64-1671-418F-8058-3983C138BB6E}" destId="{9ECBD1A4-6F8D-4865-BFBD-7238CEE721B1}" srcOrd="6" destOrd="0" parTransId="{C6753286-85A6-401B-B242-79106E8EBECB}" sibTransId="{28F2D99E-9579-467B-AD5B-C282A727C4C7}"/>
    <dgm:cxn modelId="{54260215-D616-5642-9863-CB4178F7F3AB}" type="presOf" srcId="{10FB224A-1CB0-4820-8CE7-C89CF2210E84}" destId="{FD0FB4BC-B821-1E40-8D7A-4FBDE31CDBAD}" srcOrd="0" destOrd="0" presId="urn:microsoft.com/office/officeart/2005/8/layout/list1"/>
    <dgm:cxn modelId="{09B0B11C-D0F9-FA44-AC7D-95CF817DAB53}" type="presOf" srcId="{7A3AE995-1C0D-4EE0-88F9-1CC6DC603E8E}" destId="{75AEC670-B844-E24C-A453-E018076A2FB2}" srcOrd="1" destOrd="0" presId="urn:microsoft.com/office/officeart/2005/8/layout/list1"/>
    <dgm:cxn modelId="{101E0030-D767-4FB2-8071-8EF939E65390}" srcId="{FC108F64-1671-418F-8058-3983C138BB6E}" destId="{36F266A6-8BF5-416E-BB1F-B3F5E5B91FEC}" srcOrd="5" destOrd="0" parTransId="{359B44D4-2AB4-43EB-8FA6-ABAD8566D7A6}" sibTransId="{21E50D34-B262-40C2-A771-430063417468}"/>
    <dgm:cxn modelId="{6E530C38-DB61-9B4C-96BF-2A38BE805C23}" type="presOf" srcId="{3001B968-538A-40F2-8E51-DA7789C25FE6}" destId="{A751A2DB-B673-4B49-8649-45587B7D3477}" srcOrd="0" destOrd="0" presId="urn:microsoft.com/office/officeart/2005/8/layout/list1"/>
    <dgm:cxn modelId="{6575FB3A-3388-5E49-9E2C-6B2605734A63}" type="presOf" srcId="{36F266A6-8BF5-416E-BB1F-B3F5E5B91FEC}" destId="{AFEC0A74-FF61-3846-845D-672C54621D79}" srcOrd="0" destOrd="0" presId="urn:microsoft.com/office/officeart/2005/8/layout/list1"/>
    <dgm:cxn modelId="{5933575B-5A9D-EC4E-882E-FB24385271B9}" type="presOf" srcId="{3001B968-538A-40F2-8E51-DA7789C25FE6}" destId="{01ADA83C-E502-F443-9FBB-76A8815FF080}" srcOrd="1" destOrd="0" presId="urn:microsoft.com/office/officeart/2005/8/layout/list1"/>
    <dgm:cxn modelId="{CB59175E-C8D8-4DAA-9CA0-7F3DB1B11634}" srcId="{FC108F64-1671-418F-8058-3983C138BB6E}" destId="{3001B968-538A-40F2-8E51-DA7789C25FE6}" srcOrd="0" destOrd="0" parTransId="{09109098-E6BD-4F22-8614-F1052632F018}" sibTransId="{A02E3A5B-757F-4837-BFCC-9ACB73E5D101}"/>
    <dgm:cxn modelId="{0E3C5357-0773-6E4F-96E4-A65A5A14877D}" type="presOf" srcId="{362C5336-FD2A-49E3-9DAF-08E1C11F7638}" destId="{C4279E4C-EBBD-2C48-BA80-75B579AF82B9}" srcOrd="0" destOrd="0" presId="urn:microsoft.com/office/officeart/2005/8/layout/list1"/>
    <dgm:cxn modelId="{29726F84-A044-EB4C-BEA3-F76A9EAAB3CE}" type="presOf" srcId="{FE958703-B397-4ABF-AC6A-B83C1AAE5ACA}" destId="{67021400-4EA8-FE46-AD5B-9FC9E65354B3}" srcOrd="0" destOrd="0" presId="urn:microsoft.com/office/officeart/2005/8/layout/list1"/>
    <dgm:cxn modelId="{B9130E87-DFA8-4D0C-9A9F-EC96E4EAB19A}" srcId="{FC108F64-1671-418F-8058-3983C138BB6E}" destId="{7A3AE995-1C0D-4EE0-88F9-1CC6DC603E8E}" srcOrd="1" destOrd="0" parTransId="{CD0A80C4-3F76-4D54-B5DC-EE189A91D32D}" sibTransId="{A56DF82E-C11C-4402-9933-1966256EAE74}"/>
    <dgm:cxn modelId="{7B22AF93-87A6-F545-B9FB-20635556B27B}" type="presOf" srcId="{36F266A6-8BF5-416E-BB1F-B3F5E5B91FEC}" destId="{2F412D6F-0DE4-E14C-91D5-B9E63BC07886}" srcOrd="1" destOrd="0" presId="urn:microsoft.com/office/officeart/2005/8/layout/list1"/>
    <dgm:cxn modelId="{B4929CAB-6B05-2A4C-AB62-B42C44E04C0C}" type="presOf" srcId="{9ECBD1A4-6F8D-4865-BFBD-7238CEE721B1}" destId="{9596870A-4105-3847-8BB5-8E4BC6BB70CC}" srcOrd="0" destOrd="0" presId="urn:microsoft.com/office/officeart/2005/8/layout/list1"/>
    <dgm:cxn modelId="{217A04AC-0095-4786-9AF7-D0C498EBB6B2}" srcId="{FC108F64-1671-418F-8058-3983C138BB6E}" destId="{362C5336-FD2A-49E3-9DAF-08E1C11F7638}" srcOrd="3" destOrd="0" parTransId="{2FACC496-1912-4215-B198-D4430C166686}" sibTransId="{9665DECB-8E43-419E-A0F5-FF1CEB740CF7}"/>
    <dgm:cxn modelId="{BB5EB5B1-5188-42B1-8513-275026B6C592}" srcId="{FC108F64-1671-418F-8058-3983C138BB6E}" destId="{10FB224A-1CB0-4820-8CE7-C89CF2210E84}" srcOrd="2" destOrd="0" parTransId="{C4D340F6-6459-44A0-B47B-501E2D758455}" sibTransId="{3EAAB38F-EA5B-4663-9C59-9317D71A2B79}"/>
    <dgm:cxn modelId="{4BCC4DBD-D514-DC4B-9F62-6ABEB4766059}" type="presOf" srcId="{362C5336-FD2A-49E3-9DAF-08E1C11F7638}" destId="{4C8979A2-B054-C74D-B362-AB39FC875C07}" srcOrd="1" destOrd="0" presId="urn:microsoft.com/office/officeart/2005/8/layout/list1"/>
    <dgm:cxn modelId="{CB31EACE-68A1-0D49-BA68-DB9EDAB40F83}" type="presOf" srcId="{FE958703-B397-4ABF-AC6A-B83C1AAE5ACA}" destId="{1C3BF3DB-BDB8-4E4C-97CA-3409C95D2101}" srcOrd="1" destOrd="0" presId="urn:microsoft.com/office/officeart/2005/8/layout/list1"/>
    <dgm:cxn modelId="{1AC740DC-E570-C94E-8DE6-584C0B94F910}" type="presOf" srcId="{FC108F64-1671-418F-8058-3983C138BB6E}" destId="{DB76129C-0F03-D74F-B704-D03AF1547B0B}" srcOrd="0" destOrd="0" presId="urn:microsoft.com/office/officeart/2005/8/layout/list1"/>
    <dgm:cxn modelId="{9488C9DF-067A-1446-B392-6F330AE27BA3}" type="presOf" srcId="{9ECBD1A4-6F8D-4865-BFBD-7238CEE721B1}" destId="{3CEB8268-BECE-944A-97BA-0D445AA1CC42}" srcOrd="1" destOrd="0" presId="urn:microsoft.com/office/officeart/2005/8/layout/list1"/>
    <dgm:cxn modelId="{48F4F2E1-D054-4E3B-AD26-E9022720415E}" srcId="{FC108F64-1671-418F-8058-3983C138BB6E}" destId="{FE958703-B397-4ABF-AC6A-B83C1AAE5ACA}" srcOrd="4" destOrd="0" parTransId="{E40865EC-86DB-4CE9-A46F-953DDEC86083}" sibTransId="{F23B7359-EF23-4807-B2BE-C6C1E197B642}"/>
    <dgm:cxn modelId="{EE79FDFC-97E5-D64A-9583-E2B40E6A8598}" type="presOf" srcId="{7A3AE995-1C0D-4EE0-88F9-1CC6DC603E8E}" destId="{BD514061-7B1F-674B-82EE-C6C21E0491DC}" srcOrd="0" destOrd="0" presId="urn:microsoft.com/office/officeart/2005/8/layout/list1"/>
    <dgm:cxn modelId="{DC07A3FF-813B-8D42-845E-1A4C14764D77}" type="presOf" srcId="{10FB224A-1CB0-4820-8CE7-C89CF2210E84}" destId="{AB530662-FD5F-3746-A8A6-531D9EC79BB1}" srcOrd="1" destOrd="0" presId="urn:microsoft.com/office/officeart/2005/8/layout/list1"/>
    <dgm:cxn modelId="{1A102FE5-5D7E-B741-9791-60763A94772C}" type="presParOf" srcId="{DB76129C-0F03-D74F-B704-D03AF1547B0B}" destId="{B092BBDD-C70D-8A49-8E79-8C2EB11127BD}" srcOrd="0" destOrd="0" presId="urn:microsoft.com/office/officeart/2005/8/layout/list1"/>
    <dgm:cxn modelId="{2C5E659F-4CAB-A843-8DF3-AE5500B8BEB6}" type="presParOf" srcId="{B092BBDD-C70D-8A49-8E79-8C2EB11127BD}" destId="{A751A2DB-B673-4B49-8649-45587B7D3477}" srcOrd="0" destOrd="0" presId="urn:microsoft.com/office/officeart/2005/8/layout/list1"/>
    <dgm:cxn modelId="{1FFFA5ED-79AF-2C4A-8A87-84B85AAC21AB}" type="presParOf" srcId="{B092BBDD-C70D-8A49-8E79-8C2EB11127BD}" destId="{01ADA83C-E502-F443-9FBB-76A8815FF080}" srcOrd="1" destOrd="0" presId="urn:microsoft.com/office/officeart/2005/8/layout/list1"/>
    <dgm:cxn modelId="{9F70493E-781B-4447-BAA8-BB296FBD6EE6}" type="presParOf" srcId="{DB76129C-0F03-D74F-B704-D03AF1547B0B}" destId="{7B8612B4-0FFD-6349-B40E-C57105004A69}" srcOrd="1" destOrd="0" presId="urn:microsoft.com/office/officeart/2005/8/layout/list1"/>
    <dgm:cxn modelId="{142CB3B7-AF31-C646-9414-690B747D78BE}" type="presParOf" srcId="{DB76129C-0F03-D74F-B704-D03AF1547B0B}" destId="{13614596-4F3F-B942-8439-40770F525178}" srcOrd="2" destOrd="0" presId="urn:microsoft.com/office/officeart/2005/8/layout/list1"/>
    <dgm:cxn modelId="{9D3C63F9-194E-704F-A1CB-ED0F0A537694}" type="presParOf" srcId="{DB76129C-0F03-D74F-B704-D03AF1547B0B}" destId="{9626EDB9-A9E4-C64E-829C-85DCD1F46324}" srcOrd="3" destOrd="0" presId="urn:microsoft.com/office/officeart/2005/8/layout/list1"/>
    <dgm:cxn modelId="{E4EEC3C4-B2AC-4D4B-A86A-7B6A8CD14A5B}" type="presParOf" srcId="{DB76129C-0F03-D74F-B704-D03AF1547B0B}" destId="{54F7CBD2-2DF3-0444-899A-0580C4199C33}" srcOrd="4" destOrd="0" presId="urn:microsoft.com/office/officeart/2005/8/layout/list1"/>
    <dgm:cxn modelId="{D3871377-BC65-BA48-B939-CEEDFC6E411E}" type="presParOf" srcId="{54F7CBD2-2DF3-0444-899A-0580C4199C33}" destId="{BD514061-7B1F-674B-82EE-C6C21E0491DC}" srcOrd="0" destOrd="0" presId="urn:microsoft.com/office/officeart/2005/8/layout/list1"/>
    <dgm:cxn modelId="{4D547B75-F48F-A84C-B711-471181004372}" type="presParOf" srcId="{54F7CBD2-2DF3-0444-899A-0580C4199C33}" destId="{75AEC670-B844-E24C-A453-E018076A2FB2}" srcOrd="1" destOrd="0" presId="urn:microsoft.com/office/officeart/2005/8/layout/list1"/>
    <dgm:cxn modelId="{340F8203-182A-8E41-BD3F-2EE29F8D7064}" type="presParOf" srcId="{DB76129C-0F03-D74F-B704-D03AF1547B0B}" destId="{909B8446-8ECF-2F47-B784-300156ED35BD}" srcOrd="5" destOrd="0" presId="urn:microsoft.com/office/officeart/2005/8/layout/list1"/>
    <dgm:cxn modelId="{325FC3E1-8772-C54B-B616-882856735219}" type="presParOf" srcId="{DB76129C-0F03-D74F-B704-D03AF1547B0B}" destId="{45777691-EA8F-404C-864E-4492BD3638E4}" srcOrd="6" destOrd="0" presId="urn:microsoft.com/office/officeart/2005/8/layout/list1"/>
    <dgm:cxn modelId="{5256A757-3967-4047-A1C9-8654E7FCAC4E}" type="presParOf" srcId="{DB76129C-0F03-D74F-B704-D03AF1547B0B}" destId="{37CACB8D-42EA-5949-977E-AB47C708FAE2}" srcOrd="7" destOrd="0" presId="urn:microsoft.com/office/officeart/2005/8/layout/list1"/>
    <dgm:cxn modelId="{D7453ADF-4540-834C-B2CF-5398E8C40FC5}" type="presParOf" srcId="{DB76129C-0F03-D74F-B704-D03AF1547B0B}" destId="{355E4500-9436-0D4F-87AB-8158FDED6910}" srcOrd="8" destOrd="0" presId="urn:microsoft.com/office/officeart/2005/8/layout/list1"/>
    <dgm:cxn modelId="{4F4DC9E8-C15D-B44F-91C6-82111987BC3E}" type="presParOf" srcId="{355E4500-9436-0D4F-87AB-8158FDED6910}" destId="{FD0FB4BC-B821-1E40-8D7A-4FBDE31CDBAD}" srcOrd="0" destOrd="0" presId="urn:microsoft.com/office/officeart/2005/8/layout/list1"/>
    <dgm:cxn modelId="{31935A64-853F-8E4C-9C33-1B7268F96035}" type="presParOf" srcId="{355E4500-9436-0D4F-87AB-8158FDED6910}" destId="{AB530662-FD5F-3746-A8A6-531D9EC79BB1}" srcOrd="1" destOrd="0" presId="urn:microsoft.com/office/officeart/2005/8/layout/list1"/>
    <dgm:cxn modelId="{CB6A1CA7-C043-0142-9C9B-75AB9476C670}" type="presParOf" srcId="{DB76129C-0F03-D74F-B704-D03AF1547B0B}" destId="{E10236B1-59B2-F442-869F-6F6788FD925E}" srcOrd="9" destOrd="0" presId="urn:microsoft.com/office/officeart/2005/8/layout/list1"/>
    <dgm:cxn modelId="{1BADADFC-DD12-E84A-814E-2F7CE556360C}" type="presParOf" srcId="{DB76129C-0F03-D74F-B704-D03AF1547B0B}" destId="{8661B0EC-5160-154B-A176-405B3EECE279}" srcOrd="10" destOrd="0" presId="urn:microsoft.com/office/officeart/2005/8/layout/list1"/>
    <dgm:cxn modelId="{847E7444-75A5-1645-B973-9F906C2C5695}" type="presParOf" srcId="{DB76129C-0F03-D74F-B704-D03AF1547B0B}" destId="{B52B225F-DD5B-A54A-895B-219F7277A0CC}" srcOrd="11" destOrd="0" presId="urn:microsoft.com/office/officeart/2005/8/layout/list1"/>
    <dgm:cxn modelId="{FAE9C8A7-5489-5241-B6FF-D93B99C1C714}" type="presParOf" srcId="{DB76129C-0F03-D74F-B704-D03AF1547B0B}" destId="{8A219C44-4DF9-CA48-AC99-12BC96268F2A}" srcOrd="12" destOrd="0" presId="urn:microsoft.com/office/officeart/2005/8/layout/list1"/>
    <dgm:cxn modelId="{27D1C159-A903-D945-A6D7-EFB82C037B40}" type="presParOf" srcId="{8A219C44-4DF9-CA48-AC99-12BC96268F2A}" destId="{C4279E4C-EBBD-2C48-BA80-75B579AF82B9}" srcOrd="0" destOrd="0" presId="urn:microsoft.com/office/officeart/2005/8/layout/list1"/>
    <dgm:cxn modelId="{29A451C4-293C-7844-9BBC-C19F8659F4E4}" type="presParOf" srcId="{8A219C44-4DF9-CA48-AC99-12BC96268F2A}" destId="{4C8979A2-B054-C74D-B362-AB39FC875C07}" srcOrd="1" destOrd="0" presId="urn:microsoft.com/office/officeart/2005/8/layout/list1"/>
    <dgm:cxn modelId="{A605CD5E-BED6-D942-9B6E-B2A2B62F2AA9}" type="presParOf" srcId="{DB76129C-0F03-D74F-B704-D03AF1547B0B}" destId="{0CF129F9-80FE-3A40-9A12-201F0E4299C0}" srcOrd="13" destOrd="0" presId="urn:microsoft.com/office/officeart/2005/8/layout/list1"/>
    <dgm:cxn modelId="{5E1C4E4A-B292-D147-B530-F364C0BF241C}" type="presParOf" srcId="{DB76129C-0F03-D74F-B704-D03AF1547B0B}" destId="{081D41DD-1305-0B4B-8E16-C990B43B5EAD}" srcOrd="14" destOrd="0" presId="urn:microsoft.com/office/officeart/2005/8/layout/list1"/>
    <dgm:cxn modelId="{27188E37-985D-B74F-95A1-CC0E01B3C22D}" type="presParOf" srcId="{DB76129C-0F03-D74F-B704-D03AF1547B0B}" destId="{52E79748-16F8-DF41-AF81-0F6BE83F60CD}" srcOrd="15" destOrd="0" presId="urn:microsoft.com/office/officeart/2005/8/layout/list1"/>
    <dgm:cxn modelId="{656C8960-189E-9546-B965-4D33EE2F1E97}" type="presParOf" srcId="{DB76129C-0F03-D74F-B704-D03AF1547B0B}" destId="{3E2B928E-BCDF-6A47-BD3D-EC083B180F3E}" srcOrd="16" destOrd="0" presId="urn:microsoft.com/office/officeart/2005/8/layout/list1"/>
    <dgm:cxn modelId="{874C33EA-7E82-B54D-A8F2-858E045CC91D}" type="presParOf" srcId="{3E2B928E-BCDF-6A47-BD3D-EC083B180F3E}" destId="{67021400-4EA8-FE46-AD5B-9FC9E65354B3}" srcOrd="0" destOrd="0" presId="urn:microsoft.com/office/officeart/2005/8/layout/list1"/>
    <dgm:cxn modelId="{ED13F4C8-32DC-B445-AF2F-FB2BC261C119}" type="presParOf" srcId="{3E2B928E-BCDF-6A47-BD3D-EC083B180F3E}" destId="{1C3BF3DB-BDB8-4E4C-97CA-3409C95D2101}" srcOrd="1" destOrd="0" presId="urn:microsoft.com/office/officeart/2005/8/layout/list1"/>
    <dgm:cxn modelId="{171CEBBC-F602-CB48-9DDA-DABA82C3B95D}" type="presParOf" srcId="{DB76129C-0F03-D74F-B704-D03AF1547B0B}" destId="{2BB5F332-A75C-BF49-87C9-65FC29A691ED}" srcOrd="17" destOrd="0" presId="urn:microsoft.com/office/officeart/2005/8/layout/list1"/>
    <dgm:cxn modelId="{E789D927-5D0B-9642-BC18-31CFC4015371}" type="presParOf" srcId="{DB76129C-0F03-D74F-B704-D03AF1547B0B}" destId="{12DA1719-844D-3749-94FB-7C0E087C0345}" srcOrd="18" destOrd="0" presId="urn:microsoft.com/office/officeart/2005/8/layout/list1"/>
    <dgm:cxn modelId="{7F56427E-2C7B-4542-9639-2C41EBF0AEA9}" type="presParOf" srcId="{DB76129C-0F03-D74F-B704-D03AF1547B0B}" destId="{9B48BF2E-E13C-E140-B271-A756DE1AC0C8}" srcOrd="19" destOrd="0" presId="urn:microsoft.com/office/officeart/2005/8/layout/list1"/>
    <dgm:cxn modelId="{D3ED516A-C4F5-5747-986D-667AEDFE6989}" type="presParOf" srcId="{DB76129C-0F03-D74F-B704-D03AF1547B0B}" destId="{87C2D1DB-1BEF-0446-A39C-D949758EEC0A}" srcOrd="20" destOrd="0" presId="urn:microsoft.com/office/officeart/2005/8/layout/list1"/>
    <dgm:cxn modelId="{461A5995-F605-7344-9956-37D8ABB600CD}" type="presParOf" srcId="{87C2D1DB-1BEF-0446-A39C-D949758EEC0A}" destId="{AFEC0A74-FF61-3846-845D-672C54621D79}" srcOrd="0" destOrd="0" presId="urn:microsoft.com/office/officeart/2005/8/layout/list1"/>
    <dgm:cxn modelId="{7E0724D4-67E8-CC44-858D-3897E36E6B8D}" type="presParOf" srcId="{87C2D1DB-1BEF-0446-A39C-D949758EEC0A}" destId="{2F412D6F-0DE4-E14C-91D5-B9E63BC07886}" srcOrd="1" destOrd="0" presId="urn:microsoft.com/office/officeart/2005/8/layout/list1"/>
    <dgm:cxn modelId="{57DF63AA-9AB6-6B42-9CBD-E571308F01C5}" type="presParOf" srcId="{DB76129C-0F03-D74F-B704-D03AF1547B0B}" destId="{E05C05BC-205D-3B4D-98DF-52C7906DC93D}" srcOrd="21" destOrd="0" presId="urn:microsoft.com/office/officeart/2005/8/layout/list1"/>
    <dgm:cxn modelId="{BBA48CB3-906D-224B-9015-ED5673E2A80F}" type="presParOf" srcId="{DB76129C-0F03-D74F-B704-D03AF1547B0B}" destId="{47AA642E-FF16-D64D-981A-B5E4B00F67CE}" srcOrd="22" destOrd="0" presId="urn:microsoft.com/office/officeart/2005/8/layout/list1"/>
    <dgm:cxn modelId="{67040E6D-2393-9D47-ABC0-BC559B18D8A2}" type="presParOf" srcId="{DB76129C-0F03-D74F-B704-D03AF1547B0B}" destId="{115426AE-D80A-D64B-BF97-28363F851BD7}" srcOrd="23" destOrd="0" presId="urn:microsoft.com/office/officeart/2005/8/layout/list1"/>
    <dgm:cxn modelId="{63707923-335C-8748-BF80-CD6E04CD58FD}" type="presParOf" srcId="{DB76129C-0F03-D74F-B704-D03AF1547B0B}" destId="{C8F4B9BA-060B-C14A-B516-EB9228044DE4}" srcOrd="24" destOrd="0" presId="urn:microsoft.com/office/officeart/2005/8/layout/list1"/>
    <dgm:cxn modelId="{97EF28CC-F9A8-E944-8532-D4D44187CC29}" type="presParOf" srcId="{C8F4B9BA-060B-C14A-B516-EB9228044DE4}" destId="{9596870A-4105-3847-8BB5-8E4BC6BB70CC}" srcOrd="0" destOrd="0" presId="urn:microsoft.com/office/officeart/2005/8/layout/list1"/>
    <dgm:cxn modelId="{E4FCBEF8-ACEB-C043-8D03-BF7136F44176}" type="presParOf" srcId="{C8F4B9BA-060B-C14A-B516-EB9228044DE4}" destId="{3CEB8268-BECE-944A-97BA-0D445AA1CC42}" srcOrd="1" destOrd="0" presId="urn:microsoft.com/office/officeart/2005/8/layout/list1"/>
    <dgm:cxn modelId="{E2C3A9E7-404B-A04C-9E7F-9DF4194BC090}" type="presParOf" srcId="{DB76129C-0F03-D74F-B704-D03AF1547B0B}" destId="{612DA907-46DE-8C4F-B137-DC30268E1B40}" srcOrd="25" destOrd="0" presId="urn:microsoft.com/office/officeart/2005/8/layout/list1"/>
    <dgm:cxn modelId="{9305C9B2-D7C0-D445-BA2C-B45635D83577}" type="presParOf" srcId="{DB76129C-0F03-D74F-B704-D03AF1547B0B}" destId="{E148892F-8CE6-D643-AB16-56A0846C245D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14596-4F3F-B942-8439-40770F525178}">
      <dsp:nvSpPr>
        <dsp:cNvPr id="0" name=""/>
        <dsp:cNvSpPr/>
      </dsp:nvSpPr>
      <dsp:spPr>
        <a:xfrm>
          <a:off x="0" y="755893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ADA83C-E502-F443-9FBB-76A8815FF080}">
      <dsp:nvSpPr>
        <dsp:cNvPr id="0" name=""/>
        <dsp:cNvSpPr/>
      </dsp:nvSpPr>
      <dsp:spPr>
        <a:xfrm>
          <a:off x="324546" y="215401"/>
          <a:ext cx="3652008" cy="6733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Timeliness</a:t>
          </a:r>
        </a:p>
      </dsp:txBody>
      <dsp:txXfrm>
        <a:off x="357415" y="248270"/>
        <a:ext cx="3586270" cy="607593"/>
      </dsp:txXfrm>
    </dsp:sp>
    <dsp:sp modelId="{45777691-EA8F-404C-864E-4492BD3638E4}">
      <dsp:nvSpPr>
        <dsp:cNvPr id="0" name=""/>
        <dsp:cNvSpPr/>
      </dsp:nvSpPr>
      <dsp:spPr>
        <a:xfrm>
          <a:off x="0" y="1571784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EC670-B844-E24C-A453-E018076A2FB2}">
      <dsp:nvSpPr>
        <dsp:cNvPr id="0" name=""/>
        <dsp:cNvSpPr/>
      </dsp:nvSpPr>
      <dsp:spPr>
        <a:xfrm>
          <a:off x="324546" y="1031293"/>
          <a:ext cx="3652008" cy="6733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Proximity</a:t>
          </a:r>
        </a:p>
      </dsp:txBody>
      <dsp:txXfrm>
        <a:off x="357415" y="1064162"/>
        <a:ext cx="3586270" cy="607593"/>
      </dsp:txXfrm>
    </dsp:sp>
    <dsp:sp modelId="{8661B0EC-5160-154B-A176-405B3EECE279}">
      <dsp:nvSpPr>
        <dsp:cNvPr id="0" name=""/>
        <dsp:cNvSpPr/>
      </dsp:nvSpPr>
      <dsp:spPr>
        <a:xfrm>
          <a:off x="0" y="2387676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30662-FD5F-3746-A8A6-531D9EC79BB1}">
      <dsp:nvSpPr>
        <dsp:cNvPr id="0" name=""/>
        <dsp:cNvSpPr/>
      </dsp:nvSpPr>
      <dsp:spPr>
        <a:xfrm>
          <a:off x="324546" y="1847184"/>
          <a:ext cx="3652008" cy="6733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Prominence</a:t>
          </a:r>
        </a:p>
      </dsp:txBody>
      <dsp:txXfrm>
        <a:off x="357415" y="1880053"/>
        <a:ext cx="3586270" cy="607593"/>
      </dsp:txXfrm>
    </dsp:sp>
    <dsp:sp modelId="{081D41DD-1305-0B4B-8E16-C990B43B5EAD}">
      <dsp:nvSpPr>
        <dsp:cNvPr id="0" name=""/>
        <dsp:cNvSpPr/>
      </dsp:nvSpPr>
      <dsp:spPr>
        <a:xfrm>
          <a:off x="0" y="3203567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979A2-B054-C74D-B362-AB39FC875C07}">
      <dsp:nvSpPr>
        <dsp:cNvPr id="0" name=""/>
        <dsp:cNvSpPr/>
      </dsp:nvSpPr>
      <dsp:spPr>
        <a:xfrm>
          <a:off x="324546" y="2663076"/>
          <a:ext cx="3648464" cy="6733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Impact</a:t>
          </a:r>
        </a:p>
      </dsp:txBody>
      <dsp:txXfrm>
        <a:off x="357415" y="2695945"/>
        <a:ext cx="3582726" cy="607593"/>
      </dsp:txXfrm>
    </dsp:sp>
    <dsp:sp modelId="{12DA1719-844D-3749-94FB-7C0E087C0345}">
      <dsp:nvSpPr>
        <dsp:cNvPr id="0" name=""/>
        <dsp:cNvSpPr/>
      </dsp:nvSpPr>
      <dsp:spPr>
        <a:xfrm>
          <a:off x="0" y="4020954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BF3DB-BDB8-4E4C-97CA-3409C95D2101}">
      <dsp:nvSpPr>
        <dsp:cNvPr id="0" name=""/>
        <dsp:cNvSpPr/>
      </dsp:nvSpPr>
      <dsp:spPr>
        <a:xfrm>
          <a:off x="324546" y="3478967"/>
          <a:ext cx="3648464" cy="6748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Conflict</a:t>
          </a:r>
        </a:p>
      </dsp:txBody>
      <dsp:txXfrm>
        <a:off x="357488" y="3511909"/>
        <a:ext cx="3582580" cy="608943"/>
      </dsp:txXfrm>
    </dsp:sp>
    <dsp:sp modelId="{47AA642E-FF16-D64D-981A-B5E4B00F67CE}">
      <dsp:nvSpPr>
        <dsp:cNvPr id="0" name=""/>
        <dsp:cNvSpPr/>
      </dsp:nvSpPr>
      <dsp:spPr>
        <a:xfrm>
          <a:off x="0" y="4904177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12D6F-0DE4-E14C-91D5-B9E63BC07886}">
      <dsp:nvSpPr>
        <dsp:cNvPr id="0" name=""/>
        <dsp:cNvSpPr/>
      </dsp:nvSpPr>
      <dsp:spPr>
        <a:xfrm>
          <a:off x="324546" y="4296354"/>
          <a:ext cx="3648464" cy="7406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Human Interest</a:t>
          </a:r>
        </a:p>
      </dsp:txBody>
      <dsp:txXfrm>
        <a:off x="360702" y="4332510"/>
        <a:ext cx="3576152" cy="668350"/>
      </dsp:txXfrm>
    </dsp:sp>
    <dsp:sp modelId="{E148892F-8CE6-D643-AB16-56A0846C245D}">
      <dsp:nvSpPr>
        <dsp:cNvPr id="0" name=""/>
        <dsp:cNvSpPr/>
      </dsp:nvSpPr>
      <dsp:spPr>
        <a:xfrm>
          <a:off x="0" y="5869697"/>
          <a:ext cx="6490936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B8268-BECE-944A-97BA-0D445AA1CC42}">
      <dsp:nvSpPr>
        <dsp:cNvPr id="0" name=""/>
        <dsp:cNvSpPr/>
      </dsp:nvSpPr>
      <dsp:spPr>
        <a:xfrm>
          <a:off x="324546" y="5179577"/>
          <a:ext cx="3648464" cy="8229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739" tIns="0" rIns="17173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Uniqueness</a:t>
          </a:r>
        </a:p>
      </dsp:txBody>
      <dsp:txXfrm>
        <a:off x="364720" y="5219751"/>
        <a:ext cx="3568116" cy="742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C27A5-72E8-E646-A6EA-A9DDC5B244EF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FD009-8CFA-2A4E-A763-00671E244C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28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and outside.  May be situation…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FD009-8CFA-2A4E-A763-00671E244CB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32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Christine Brown – KNDU</a:t>
            </a:r>
          </a:p>
          <a:p>
            <a:r>
              <a:rPr lang="en-US" dirty="0"/>
              <a:t>Geraldine Warner – Reporter based out of Wenatchee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FD009-8CFA-2A4E-A763-00671E244CB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4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Google Search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FD009-8CFA-2A4E-A763-00671E244CB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22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Poli Sci Todd Schafer…   </a:t>
            </a:r>
            <a:br>
              <a:rPr lang="en-US" dirty="0"/>
            </a:br>
            <a:r>
              <a:rPr lang="en-US" dirty="0"/>
              <a:t>Sheree </a:t>
            </a:r>
          </a:p>
          <a:p>
            <a:r>
              <a:rPr lang="en-US" dirty="0"/>
              <a:t>Tom equipment manager at Weber.  Brett… KSL did story on WSU equipment.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FD009-8CFA-2A4E-A763-00671E244CB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29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Bill Howell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FD009-8CFA-2A4E-A763-00671E244CB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9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plantmanagementnetwork.org/pub/php/news/2011/HopDiseases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://www.news.cahnrs.wsu.edu/2011/04/06/hops-be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ndu.com/story/14486669/prosser-cherry-blossoms-showcased-at-national-cherry-blossom-festiva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3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terrired55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008" y="4624668"/>
            <a:ext cx="8539192" cy="9334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Making it easy as pie for the media to cover your 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0012" y="1190086"/>
            <a:ext cx="3300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Pitching Stories to Get a </a:t>
            </a:r>
          </a:p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Home Run</a:t>
            </a:r>
          </a:p>
        </p:txBody>
      </p:sp>
    </p:spTree>
    <p:extLst>
      <p:ext uri="{BB962C8B-B14F-4D97-AF65-F5344CB8AC3E}">
        <p14:creationId xmlns:p14="http://schemas.microsoft.com/office/powerpoint/2010/main" val="342637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82107-D966-F4AB-ABE8-2D0540D9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17" y="228600"/>
            <a:ext cx="4016633" cy="1162050"/>
          </a:xfrm>
        </p:spPr>
        <p:txBody>
          <a:bodyPr>
            <a:noAutofit/>
          </a:bodyPr>
          <a:lstStyle/>
          <a:p>
            <a:r>
              <a:rPr lang="en-US" sz="7200" dirty="0"/>
              <a:t>WIIFM?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99178-3B53-99AA-945D-AD047BB88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6540" y="1390649"/>
            <a:ext cx="4016633" cy="5157577"/>
          </a:xfrm>
        </p:spPr>
        <p:txBody>
          <a:bodyPr>
            <a:noAutofit/>
          </a:bodyPr>
          <a:lstStyle/>
          <a:p>
            <a:r>
              <a:rPr lang="en-US" sz="3600" b="1" dirty="0"/>
              <a:t>W</a:t>
            </a:r>
            <a:r>
              <a:rPr lang="en-US" sz="3600" dirty="0"/>
              <a:t>hat will the reporter, media outlet, or the audience get from the story? </a:t>
            </a:r>
          </a:p>
          <a:p>
            <a:endParaRPr lang="en-US" sz="4000" dirty="0"/>
          </a:p>
          <a:p>
            <a:r>
              <a:rPr lang="en-US" sz="3600" dirty="0"/>
              <a:t>How will they benefit? 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0ACB34C-6DD9-F14E-6F99-DC75532FFA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" b="463"/>
          <a:stretch/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8AF0D51-8B61-3CC4-32AE-850F7252BC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" b="424"/>
          <a:stretch/>
        </p:blipFill>
        <p:spPr/>
      </p:pic>
      <p:pic>
        <p:nvPicPr>
          <p:cNvPr id="16" name="Picture 15" descr="A blue circle with white text&#10;&#10;Description automatically generated">
            <a:extLst>
              <a:ext uri="{FF2B5EF4-FFF2-40B4-BE49-F238E27FC236}">
                <a16:creationId xmlns:a16="http://schemas.microsoft.com/office/drawing/2014/main" id="{1320C7EC-3560-3EBD-F854-500790C044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69" y="231488"/>
            <a:ext cx="2072016" cy="2072016"/>
          </a:xfrm>
          <a:prstGeom prst="rect">
            <a:avLst/>
          </a:prstGeom>
        </p:spPr>
      </p:pic>
      <p:pic>
        <p:nvPicPr>
          <p:cNvPr id="18" name="Picture 17" descr="A black and white text&#10;&#10;Description automatically generated">
            <a:extLst>
              <a:ext uri="{FF2B5EF4-FFF2-40B4-BE49-F238E27FC236}">
                <a16:creationId xmlns:a16="http://schemas.microsoft.com/office/drawing/2014/main" id="{5A8D5B2A-D62C-E3DB-1BAA-A52BE16FB7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59" y="4590289"/>
            <a:ext cx="2681276" cy="1643739"/>
          </a:xfrm>
          <a:prstGeom prst="rect">
            <a:avLst/>
          </a:prstGeom>
        </p:spPr>
      </p:pic>
      <p:pic>
        <p:nvPicPr>
          <p:cNvPr id="25" name="Picture 24" descr="A logo of a company&#10;&#10;Description automatically generated">
            <a:extLst>
              <a:ext uri="{FF2B5EF4-FFF2-40B4-BE49-F238E27FC236}">
                <a16:creationId xmlns:a16="http://schemas.microsoft.com/office/drawing/2014/main" id="{41AA8D0E-ECD6-3AA7-B36F-28E09E145AC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217" y="2381663"/>
            <a:ext cx="2039112" cy="2039112"/>
          </a:xfrm>
          <a:prstGeom prst="rect">
            <a:avLst/>
          </a:prstGeom>
        </p:spPr>
      </p:pic>
      <p:pic>
        <p:nvPicPr>
          <p:cNvPr id="27" name="Picture 26" descr="A black and blue logo&#10;&#10;Description automatically generated">
            <a:extLst>
              <a:ext uri="{FF2B5EF4-FFF2-40B4-BE49-F238E27FC236}">
                <a16:creationId xmlns:a16="http://schemas.microsoft.com/office/drawing/2014/main" id="{120811CD-6135-E8C7-C3C9-E2973C1D31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216" y="4509115"/>
            <a:ext cx="2039112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1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85CE55-9193-CC00-2067-000AD0BDF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48" y="2571750"/>
            <a:ext cx="3657599" cy="1162050"/>
          </a:xfrm>
        </p:spPr>
        <p:txBody>
          <a:bodyPr>
            <a:noAutofit/>
          </a:bodyPr>
          <a:lstStyle/>
          <a:p>
            <a:r>
              <a:rPr lang="en-US" sz="6000" dirty="0"/>
              <a:t>TPPICHU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0EC4A2D-FDDA-BD4E-BFB1-057DF675C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News Judgement Factors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29BF46E9-824C-083C-A99B-D7D2AAEFDA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70602"/>
              </p:ext>
            </p:extLst>
          </p:nvPr>
        </p:nvGraphicFramePr>
        <p:xfrm>
          <a:off x="4038692" y="273050"/>
          <a:ext cx="6490936" cy="631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429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76B5F-BB89-78FB-36D5-5AF4CE49D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A27A-7EF8-FADB-0F69-33DAEE05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So, what’s the difference between a news release and a pitch?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F0E0BB-1F9C-4273-E92C-E603C99E01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Story Pitch</a:t>
            </a:r>
          </a:p>
          <a:p>
            <a:pPr lvl="1"/>
            <a:r>
              <a:rPr lang="en-US" sz="2000" dirty="0"/>
              <a:t>Directed at an individual 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Designed to fit that medium’s format or style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Lays the story out for the medium making it very easy for them to do the story</a:t>
            </a:r>
          </a:p>
          <a:p>
            <a:endParaRPr lang="en-US" sz="2000" dirty="0"/>
          </a:p>
        </p:txBody>
      </p:sp>
      <p:pic>
        <p:nvPicPr>
          <p:cNvPr id="3" name="Picture 2" descr="Screen Shot 2013-02-14 at 6.19.44 PM.png">
            <a:hlinkClick r:id="rId2"/>
            <a:extLst>
              <a:ext uri="{FF2B5EF4-FFF2-40B4-BE49-F238E27FC236}">
                <a16:creationId xmlns:a16="http://schemas.microsoft.com/office/drawing/2014/main" id="{73D445C6-6172-D018-A30A-409D81D8C3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398" y="5168576"/>
            <a:ext cx="841220" cy="120533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6" name="Picture 5" descr="Screen Shot 2013-02-14 at 6.20.55 PM.png">
            <a:hlinkClick r:id="rId4" tooltip="CAHNRS"/>
            <a:extLst>
              <a:ext uri="{FF2B5EF4-FFF2-40B4-BE49-F238E27FC236}">
                <a16:creationId xmlns:a16="http://schemas.microsoft.com/office/drawing/2014/main" id="{17524D35-5339-96A1-590D-2A3E4577F6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13" y="5472708"/>
            <a:ext cx="1279433" cy="1039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14E35A-BCA5-39F9-3A5E-A76871B06D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News Release</a:t>
            </a:r>
          </a:p>
          <a:p>
            <a:pPr lvl="1"/>
            <a:r>
              <a:rPr lang="en-US" sz="2000" dirty="0"/>
              <a:t>Distributed to multiple media outlets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Tells the same story to all outlets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Generic as far as style and format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37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6A7AC6-060C-EF0E-99E4-4B479CA1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was once a PIO too!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DC4434-9263-8EA8-D228-3E4516C19DD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887574" y="3712568"/>
            <a:ext cx="3657600" cy="1965960"/>
          </a:xfrm>
        </p:spPr>
        <p:txBody>
          <a:bodyPr/>
          <a:lstStyle/>
          <a:p>
            <a:r>
              <a:rPr lang="en-US" dirty="0"/>
              <a:t>Washington State University’s Prosser Irrigated Agriculture Research and Extension Center (IAREC)</a:t>
            </a:r>
          </a:p>
        </p:txBody>
      </p:sp>
      <p:pic>
        <p:nvPicPr>
          <p:cNvPr id="10" name="Content Placeholder 9" descr="A red logo with a black background&#10;&#10;Description automatically generated">
            <a:extLst>
              <a:ext uri="{FF2B5EF4-FFF2-40B4-BE49-F238E27FC236}">
                <a16:creationId xmlns:a16="http://schemas.microsoft.com/office/drawing/2014/main" id="{39FD2BF0-7007-E7A9-23CC-D68FA67908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8" y="3712568"/>
            <a:ext cx="1580816" cy="1517584"/>
          </a:xfrm>
          <a:prstGeom prst="rect">
            <a:avLst/>
          </a:prstGeom>
        </p:spPr>
      </p:pic>
      <p:pic>
        <p:nvPicPr>
          <p:cNvPr id="11" name="Picture Placeholder 30">
            <a:extLst>
              <a:ext uri="{FF2B5EF4-FFF2-40B4-BE49-F238E27FC236}">
                <a16:creationId xmlns:a16="http://schemas.microsoft.com/office/drawing/2014/main" id="{D8BA193F-3042-B4B4-C4DE-60DE0C58C8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915261" y="2696335"/>
            <a:ext cx="2682330" cy="2682330"/>
          </a:xfrm>
          <a:prstGeom prst="rect">
            <a:avLst/>
          </a:prstGeom>
        </p:spPr>
      </p:pic>
      <p:pic>
        <p:nvPicPr>
          <p:cNvPr id="9" name="Content Placeholder 8" descr="A logo of fruit trees&#10;&#10;Description automatically generated">
            <a:extLst>
              <a:ext uri="{FF2B5EF4-FFF2-40B4-BE49-F238E27FC236}">
                <a16:creationId xmlns:a16="http://schemas.microsoft.com/office/drawing/2014/main" id="{621B56E4-E1DA-C5A6-F01D-CA211E77030A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" y="1479335"/>
            <a:ext cx="6100034" cy="18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9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1519590"/>
            <a:ext cx="3255264" cy="2214210"/>
          </a:xfrm>
        </p:spPr>
        <p:txBody>
          <a:bodyPr>
            <a:normAutofit/>
          </a:bodyPr>
          <a:lstStyle/>
          <a:p>
            <a:r>
              <a:rPr lang="en-US" sz="3200" dirty="0"/>
              <a:t>Pitching stories is like pitching baseball… sorta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2400" i="1" dirty="0"/>
              <a:t>Instead of striking the batter out, we want to media to hit a home run. </a:t>
            </a:r>
          </a:p>
        </p:txBody>
      </p:sp>
      <p:pic>
        <p:nvPicPr>
          <p:cNvPr id="6" name="Picture 5" descr="mariners-pitcher-felix-hernandez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14">
            <a:off x="4067514" y="764201"/>
            <a:ext cx="2713137" cy="1853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BardMask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157">
            <a:off x="4581213" y="2704964"/>
            <a:ext cx="4084308" cy="268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47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85" y="3357017"/>
            <a:ext cx="1516909" cy="2035266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Warming up for the pitch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02920" y="1600200"/>
            <a:ext cx="7551867" cy="4850269"/>
          </a:xfrm>
        </p:spPr>
        <p:txBody>
          <a:bodyPr>
            <a:normAutofit/>
          </a:bodyPr>
          <a:lstStyle/>
          <a:p>
            <a:r>
              <a:rPr lang="en-US" sz="2000" dirty="0"/>
              <a:t>Establish a relationship with the media</a:t>
            </a:r>
          </a:p>
          <a:p>
            <a:pPr lvl="1"/>
            <a:r>
              <a:rPr lang="en-US" sz="2000" dirty="0"/>
              <a:t>What are they interested in?</a:t>
            </a:r>
          </a:p>
          <a:p>
            <a:pPr lvl="1"/>
            <a:r>
              <a:rPr lang="en-US" sz="2000" dirty="0"/>
              <a:t>How do you get the information to them?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Research the individual’s work </a:t>
            </a:r>
          </a:p>
          <a:p>
            <a:pPr lvl="1"/>
            <a:r>
              <a:rPr lang="en-US" sz="2000" dirty="0"/>
              <a:t>Company philosophy</a:t>
            </a:r>
          </a:p>
          <a:p>
            <a:pPr lvl="1"/>
            <a:r>
              <a:rPr lang="en-US" sz="2000" dirty="0"/>
              <a:t>Special editions/themes/shows </a:t>
            </a:r>
          </a:p>
          <a:p>
            <a:pPr lvl="1"/>
            <a:r>
              <a:rPr lang="en-US" sz="2000" dirty="0"/>
              <a:t>Writing/work style</a:t>
            </a:r>
          </a:p>
          <a:p>
            <a:pPr marL="228600" lvl="1" indent="0">
              <a:buNone/>
            </a:pPr>
            <a:endParaRPr lang="en-US" sz="2000" dirty="0"/>
          </a:p>
        </p:txBody>
      </p:sp>
      <p:pic>
        <p:nvPicPr>
          <p:cNvPr id="3" name="Picture 2" descr="kndu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59" y="1195576"/>
            <a:ext cx="1677877" cy="1677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christine brow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448" y="1803925"/>
            <a:ext cx="969858" cy="1349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WarnerG2010Cropped30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778" y="3788884"/>
            <a:ext cx="1122437" cy="1807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029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Warming up for the pitch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498474" y="1392621"/>
            <a:ext cx="7905356" cy="5465379"/>
          </a:xfrm>
        </p:spPr>
        <p:txBody>
          <a:bodyPr>
            <a:normAutofit fontScale="77500" lnSpcReduction="20000"/>
          </a:bodyPr>
          <a:lstStyle/>
          <a:p>
            <a:r>
              <a:rPr lang="en-US" sz="4000" b="1" dirty="0"/>
              <a:t>What is your goal?</a:t>
            </a:r>
            <a:br>
              <a:rPr lang="en-US" sz="4000" b="1" dirty="0"/>
            </a:br>
            <a:r>
              <a:rPr lang="en-US" sz="4000" b="1" dirty="0"/>
              <a:t> </a:t>
            </a:r>
          </a:p>
          <a:p>
            <a:pPr lvl="1"/>
            <a:r>
              <a:rPr lang="en-US" sz="2800" dirty="0"/>
              <a:t>Trying to reach seniors?  </a:t>
            </a:r>
          </a:p>
          <a:p>
            <a:pPr lvl="2"/>
            <a:r>
              <a:rPr lang="en-US" sz="2800" dirty="0"/>
              <a:t>KSL 6 p.m. or Positively 50+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Younger demographics?  </a:t>
            </a:r>
          </a:p>
          <a:p>
            <a:pPr lvl="2"/>
            <a:r>
              <a:rPr lang="en-US" sz="2800" dirty="0"/>
              <a:t>Try FOX 13 morning 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Young Professionals?  </a:t>
            </a:r>
          </a:p>
          <a:p>
            <a:pPr lvl="2"/>
            <a:r>
              <a:rPr lang="en-US" sz="2800" dirty="0"/>
              <a:t>Try 2 News at 5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Affluent, educated, artsy audience? </a:t>
            </a:r>
          </a:p>
          <a:p>
            <a:pPr lvl="2"/>
            <a:r>
              <a:rPr lang="en-US" sz="2800" dirty="0"/>
              <a:t>Salt Lake City Magazine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Sports fans?  </a:t>
            </a:r>
          </a:p>
          <a:p>
            <a:pPr lvl="2"/>
            <a:r>
              <a:rPr lang="en-US" sz="2800" dirty="0"/>
              <a:t>KSL Sports Zone</a:t>
            </a:r>
          </a:p>
        </p:txBody>
      </p:sp>
    </p:spTree>
    <p:extLst>
      <p:ext uri="{BB962C8B-B14F-4D97-AF65-F5344CB8AC3E}">
        <p14:creationId xmlns:p14="http://schemas.microsoft.com/office/powerpoint/2010/main" val="5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Warming up for the pitch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02920" y="1600200"/>
            <a:ext cx="7905356" cy="4850269"/>
          </a:xfrm>
        </p:spPr>
        <p:txBody>
          <a:bodyPr>
            <a:normAutofit/>
          </a:bodyPr>
          <a:lstStyle/>
          <a:p>
            <a:r>
              <a:rPr lang="en-US" sz="3200" b="1" dirty="0"/>
              <a:t>What do you have to offer?</a:t>
            </a:r>
            <a:br>
              <a:rPr lang="en-US" sz="3200" b="1" dirty="0"/>
            </a:br>
            <a:r>
              <a:rPr lang="en-US" sz="3200" b="1" dirty="0"/>
              <a:t> </a:t>
            </a:r>
          </a:p>
          <a:p>
            <a:pPr lvl="1"/>
            <a:r>
              <a:rPr lang="en-US" sz="2800" dirty="0"/>
              <a:t>Expertise on a hot topic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Visuals/Audio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dirty="0"/>
              <a:t>Unique perspective</a:t>
            </a:r>
          </a:p>
        </p:txBody>
      </p:sp>
    </p:spTree>
    <p:extLst>
      <p:ext uri="{BB962C8B-B14F-4D97-AF65-F5344CB8AC3E}">
        <p14:creationId xmlns:p14="http://schemas.microsoft.com/office/powerpoint/2010/main" val="324719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Stop. Think. Brainstorm</a:t>
            </a:r>
            <a:r>
              <a:rPr lang="en-US" dirty="0"/>
              <a:t>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168775" y="686444"/>
            <a:ext cx="4597399" cy="5439719"/>
          </a:xfrm>
        </p:spPr>
        <p:txBody>
          <a:bodyPr>
            <a:normAutofit/>
          </a:bodyPr>
          <a:lstStyle/>
          <a:p>
            <a:r>
              <a:rPr lang="en-US" sz="2400" dirty="0"/>
              <a:t>What’s a story you’d like to pitch?</a:t>
            </a:r>
          </a:p>
          <a:p>
            <a:r>
              <a:rPr lang="en-US" sz="2400" dirty="0"/>
              <a:t>Who might be a reporter you could target to pitch stories? </a:t>
            </a:r>
          </a:p>
          <a:p>
            <a:r>
              <a:rPr lang="en-US" sz="2400" dirty="0"/>
              <a:t>How would you research that reporter? </a:t>
            </a:r>
          </a:p>
          <a:p>
            <a:r>
              <a:rPr lang="en-US" sz="2400" dirty="0"/>
              <a:t>What can you offer the reporter in terms of expertise, visuals, etc.? </a:t>
            </a:r>
          </a:p>
        </p:txBody>
      </p:sp>
    </p:spTree>
    <p:extLst>
      <p:ext uri="{BB962C8B-B14F-4D97-AF65-F5344CB8AC3E}">
        <p14:creationId xmlns:p14="http://schemas.microsoft.com/office/powerpoint/2010/main" val="49361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Preparing the pitch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02920" y="1600200"/>
            <a:ext cx="7551867" cy="4850269"/>
          </a:xfrm>
        </p:spPr>
        <p:txBody>
          <a:bodyPr>
            <a:normAutofit fontScale="92500" lnSpcReduction="10000"/>
          </a:bodyPr>
          <a:lstStyle/>
          <a:p>
            <a:r>
              <a:rPr lang="en-US" sz="3500" b="1" dirty="0"/>
              <a:t>Keep the seven news judgment criteria in mind</a:t>
            </a:r>
          </a:p>
          <a:p>
            <a:pPr lvl="1"/>
            <a:r>
              <a:rPr lang="en-US" sz="3000" dirty="0"/>
              <a:t>T.P.P.I.C.H.U. </a:t>
            </a:r>
          </a:p>
          <a:p>
            <a:r>
              <a:rPr lang="en-US" sz="3500" b="1" dirty="0"/>
              <a:t>Keep it short and sweet</a:t>
            </a:r>
          </a:p>
          <a:p>
            <a:pPr lvl="1"/>
            <a:r>
              <a:rPr lang="en-US" sz="3000" dirty="0"/>
              <a:t>E-mail the basics.  Give them links to details or email details separately </a:t>
            </a:r>
          </a:p>
          <a:p>
            <a:r>
              <a:rPr lang="en-US" sz="3500" b="1" dirty="0"/>
              <a:t>Know your medium</a:t>
            </a:r>
          </a:p>
          <a:p>
            <a:pPr lvl="1"/>
            <a:r>
              <a:rPr lang="en-US" sz="3000" dirty="0"/>
              <a:t>What would the reporter need to produce a kick a** story? </a:t>
            </a:r>
          </a:p>
        </p:txBody>
      </p:sp>
      <p:pic>
        <p:nvPicPr>
          <p:cNvPr id="2" name="Picture 1" descr="elmer.jpg">
            <a:extLst>
              <a:ext uri="{FF2B5EF4-FFF2-40B4-BE49-F238E27FC236}">
                <a16:creationId xmlns:a16="http://schemas.microsoft.com/office/drawing/2014/main" id="{C0C1112B-1CBC-14DF-1B49-D4E7242C31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497" y="2131935"/>
            <a:ext cx="1953479" cy="1465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775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</p:spPr>
        <p:txBody>
          <a:bodyPr anchor="t">
            <a:normAutofit/>
          </a:bodyPr>
          <a:lstStyle/>
          <a:p>
            <a:r>
              <a:rPr lang="en-US" b="1" dirty="0"/>
              <a:t>Preparing the pitch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/>
          <a:p>
            <a:r>
              <a:rPr lang="en-US" sz="3200" b="1" dirty="0"/>
              <a:t>What material do you have to offer? </a:t>
            </a:r>
          </a:p>
          <a:p>
            <a:pPr lvl="1"/>
            <a:r>
              <a:rPr lang="en-US" sz="2800" dirty="0"/>
              <a:t>Pictures</a:t>
            </a:r>
          </a:p>
          <a:p>
            <a:pPr lvl="1"/>
            <a:r>
              <a:rPr lang="en-US" sz="2800" dirty="0"/>
              <a:t>Video</a:t>
            </a:r>
          </a:p>
          <a:p>
            <a:pPr lvl="1"/>
            <a:r>
              <a:rPr lang="en-US" sz="2800" dirty="0"/>
              <a:t>Expert interview</a:t>
            </a:r>
          </a:p>
          <a:p>
            <a:pPr lvl="1"/>
            <a:r>
              <a:rPr lang="en-US" sz="2800" dirty="0"/>
              <a:t>Location</a:t>
            </a:r>
          </a:p>
          <a:p>
            <a:pPr lvl="1"/>
            <a:r>
              <a:rPr lang="en-US" sz="2800" dirty="0"/>
              <a:t>Exclusivity </a:t>
            </a:r>
          </a:p>
          <a:p>
            <a:endParaRPr lang="en-US" dirty="0"/>
          </a:p>
        </p:txBody>
      </p:sp>
      <p:pic>
        <p:nvPicPr>
          <p:cNvPr id="2" name="Picture 1" descr="trees.jpg">
            <a:extLst>
              <a:ext uri="{FF2B5EF4-FFF2-40B4-BE49-F238E27FC236}">
                <a16:creationId xmlns:a16="http://schemas.microsoft.com/office/drawing/2014/main" id="{20D60BE4-112E-E110-6F39-BEF8AD8BA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4" b="9460"/>
          <a:stretch>
            <a:fillRect/>
          </a:stretch>
        </p:blipFill>
        <p:spPr>
          <a:xfrm>
            <a:off x="4399878" y="1985963"/>
            <a:ext cx="3657600" cy="414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4349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Making the pitch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02920" y="1600200"/>
            <a:ext cx="7551867" cy="4850269"/>
          </a:xfrm>
        </p:spPr>
        <p:txBody>
          <a:bodyPr>
            <a:normAutofit/>
          </a:bodyPr>
          <a:lstStyle/>
          <a:p>
            <a:r>
              <a:rPr lang="en-US" sz="3200" b="1" dirty="0"/>
              <a:t>Timing is everything</a:t>
            </a:r>
          </a:p>
          <a:p>
            <a:pPr lvl="1"/>
            <a:r>
              <a:rPr lang="en-US" sz="2800" dirty="0"/>
              <a:t>Don’t pitch before a deadline</a:t>
            </a:r>
          </a:p>
          <a:p>
            <a:pPr lvl="1"/>
            <a:r>
              <a:rPr lang="en-US" sz="2800" dirty="0"/>
              <a:t>Tie your pitch into the news </a:t>
            </a:r>
          </a:p>
          <a:p>
            <a:r>
              <a:rPr lang="en-US" sz="3200" b="1" dirty="0"/>
              <a:t>Keep it short and sweet</a:t>
            </a:r>
          </a:p>
          <a:p>
            <a:pPr lvl="1"/>
            <a:r>
              <a:rPr lang="en-US" sz="2800" dirty="0"/>
              <a:t>E-mail the basics.  </a:t>
            </a:r>
          </a:p>
          <a:p>
            <a:pPr lvl="1"/>
            <a:r>
              <a:rPr lang="en-US" sz="2800" dirty="0"/>
              <a:t>Give them links to details.</a:t>
            </a:r>
          </a:p>
          <a:p>
            <a:r>
              <a:rPr lang="en-US" sz="3200" b="1" dirty="0"/>
              <a:t>Respond/Follow up</a:t>
            </a:r>
          </a:p>
          <a:p>
            <a:pPr lvl="1"/>
            <a:r>
              <a:rPr lang="en-US" sz="3200" dirty="0"/>
              <a:t>Return call before deadline</a:t>
            </a:r>
          </a:p>
        </p:txBody>
      </p:sp>
      <p:pic>
        <p:nvPicPr>
          <p:cNvPr id="3" name="Picture 2" descr="tier 2.jpg">
            <a:extLst>
              <a:ext uri="{FF2B5EF4-FFF2-40B4-BE49-F238E27FC236}">
                <a16:creationId xmlns:a16="http://schemas.microsoft.com/office/drawing/2014/main" id="{878BBD43-C535-BD27-0F72-51F119352E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57" y="3472249"/>
            <a:ext cx="2687300" cy="20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82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pitch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7"/>
          </p:nvPr>
        </p:nvSpPr>
        <p:spPr>
          <a:xfrm>
            <a:off x="502920" y="1600200"/>
            <a:ext cx="7551867" cy="4850269"/>
          </a:xfrm>
        </p:spPr>
        <p:txBody>
          <a:bodyPr>
            <a:normAutofit/>
          </a:bodyPr>
          <a:lstStyle/>
          <a:p>
            <a:r>
              <a:rPr lang="en-US" sz="3200" dirty="0"/>
              <a:t>Pitch the same story to different media outlets, but give it different twist</a:t>
            </a:r>
          </a:p>
          <a:p>
            <a:pPr lvl="1"/>
            <a:r>
              <a:rPr lang="en-US" sz="2800" dirty="0"/>
              <a:t>Media outlets want to be unique</a:t>
            </a:r>
          </a:p>
          <a:p>
            <a:pPr lvl="1"/>
            <a:r>
              <a:rPr lang="en-US" sz="2800" dirty="0"/>
              <a:t>Different outlet, different angle </a:t>
            </a:r>
          </a:p>
        </p:txBody>
      </p:sp>
      <p:pic>
        <p:nvPicPr>
          <p:cNvPr id="2" name="Picture 1" descr="elm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12" y="4908797"/>
            <a:ext cx="1953479" cy="1465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3637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Stop. Think. Brainstorm.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168775" y="686444"/>
            <a:ext cx="4597399" cy="5439719"/>
          </a:xfrm>
        </p:spPr>
        <p:txBody>
          <a:bodyPr>
            <a:normAutofit/>
          </a:bodyPr>
          <a:lstStyle/>
          <a:p>
            <a:r>
              <a:rPr lang="en-US" sz="2400" dirty="0"/>
              <a:t>Let’s say you are going to pitch stories to:</a:t>
            </a:r>
          </a:p>
          <a:p>
            <a:pPr lvl="1"/>
            <a:r>
              <a:rPr lang="en-US" sz="2400" dirty="0"/>
              <a:t>television reporter</a:t>
            </a:r>
          </a:p>
          <a:p>
            <a:pPr lvl="1"/>
            <a:r>
              <a:rPr lang="en-US" sz="2400" dirty="0"/>
              <a:t>a radio news talk show producer</a:t>
            </a:r>
          </a:p>
          <a:p>
            <a:pPr lvl="1"/>
            <a:r>
              <a:rPr lang="en-US" sz="2400" dirty="0"/>
              <a:t>a newspaper reporter</a:t>
            </a:r>
          </a:p>
          <a:p>
            <a:pPr lvl="1"/>
            <a:r>
              <a:rPr lang="en-US" sz="2400" dirty="0"/>
              <a:t>an industry blogger or magazine</a:t>
            </a:r>
          </a:p>
          <a:p>
            <a:r>
              <a:rPr lang="en-US" sz="2400" dirty="0"/>
              <a:t>How would your pitch differ from one reporter to the other? </a:t>
            </a:r>
          </a:p>
        </p:txBody>
      </p:sp>
    </p:spTree>
    <p:extLst>
      <p:ext uri="{BB962C8B-B14F-4D97-AF65-F5344CB8AC3E}">
        <p14:creationId xmlns:p14="http://schemas.microsoft.com/office/powerpoint/2010/main" val="153329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Pitch Examples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From my days at the </a:t>
            </a:r>
          </a:p>
          <a:p>
            <a:r>
              <a:rPr lang="en-US" dirty="0"/>
              <a:t>Irrigated Agriculture Research Extension Center</a:t>
            </a:r>
          </a:p>
        </p:txBody>
      </p:sp>
      <p:pic>
        <p:nvPicPr>
          <p:cNvPr id="11" name="Picture Placeholder 10" descr="Bill-cropped-300x244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3" r="8953"/>
          <a:stretch>
            <a:fillRect/>
          </a:stretch>
        </p:blipFill>
        <p:spPr/>
      </p:pic>
      <p:pic>
        <p:nvPicPr>
          <p:cNvPr id="12" name="Picture Placeholder 11" descr="Papiliomulticaudatus 014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1" r="16381"/>
          <a:stretch>
            <a:fillRect/>
          </a:stretch>
        </p:blipFill>
        <p:spPr/>
      </p:pic>
      <p:pic>
        <p:nvPicPr>
          <p:cNvPr id="10" name="Picture Placeholder 9" descr="Group-of-trees-300x225.jpg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7" r="31577"/>
          <a:stretch>
            <a:fillRect/>
          </a:stretch>
        </p:blipFill>
        <p:spPr/>
      </p:pic>
      <p:pic>
        <p:nvPicPr>
          <p:cNvPr id="13" name="Picture 12" descr="CU-Microarray-card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6" y="228600"/>
            <a:ext cx="2139904" cy="2039112"/>
          </a:xfrm>
          <a:prstGeom prst="rect">
            <a:avLst/>
          </a:prstGeom>
        </p:spPr>
      </p:pic>
      <p:pic>
        <p:nvPicPr>
          <p:cNvPr id="15" name="Picture 14" descr="david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135" y="4574474"/>
            <a:ext cx="1522984" cy="196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41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27D1495-245C-CCDA-B574-0827DA7A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Butterflies</a:t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3182487-7069-C582-0BE3-94C0E72CF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99878" y="1844809"/>
            <a:ext cx="3657600" cy="4281353"/>
          </a:xfrm>
        </p:spPr>
        <p:txBody>
          <a:bodyPr>
            <a:normAutofit/>
          </a:bodyPr>
          <a:lstStyle/>
          <a:p>
            <a:r>
              <a:rPr lang="en-US" sz="2400" dirty="0"/>
              <a:t>Great photos</a:t>
            </a:r>
          </a:p>
          <a:p>
            <a:r>
              <a:rPr lang="en-US" sz="2400" dirty="0"/>
              <a:t>Dr. David James </a:t>
            </a:r>
          </a:p>
          <a:p>
            <a:r>
              <a:rPr lang="en-US" sz="2400" dirty="0"/>
              <a:t>Ideas for segments</a:t>
            </a:r>
          </a:p>
          <a:p>
            <a:pPr lvl="1"/>
            <a:r>
              <a:rPr lang="en-US" sz="2400" dirty="0"/>
              <a:t>The book</a:t>
            </a:r>
          </a:p>
          <a:p>
            <a:pPr lvl="1"/>
            <a:r>
              <a:rPr lang="en-US" sz="2400" dirty="0"/>
              <a:t>Butterfly near </a:t>
            </a:r>
            <a:r>
              <a:rPr lang="en-US" sz="2400" dirty="0" err="1"/>
              <a:t>Moxee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Study to attract good bugs to vineyards</a:t>
            </a:r>
          </a:p>
          <a:p>
            <a:pPr lvl="1"/>
            <a:r>
              <a:rPr lang="en-US" sz="2400" dirty="0"/>
              <a:t>How to attract butterflies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1265F6-A815-D5DF-6900-B3B110B7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417" y="1371601"/>
            <a:ext cx="3657600" cy="32272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/>
              <a:t>The Story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601E72D-FF4F-A4D4-DAA4-DEB0826A0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97187" y="1367785"/>
            <a:ext cx="3657600" cy="32272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/>
              <a:t>Pitch to KNDU Morning Show</a:t>
            </a:r>
          </a:p>
        </p:txBody>
      </p:sp>
      <p:pic>
        <p:nvPicPr>
          <p:cNvPr id="13" name="Content Placeholder 12" descr="david.jpg">
            <a:extLst>
              <a:ext uri="{FF2B5EF4-FFF2-40B4-BE49-F238E27FC236}">
                <a16:creationId xmlns:a16="http://schemas.microsoft.com/office/drawing/2014/main" id="{5063D798-89C3-E930-4CF6-D664833DD2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5" y="1844809"/>
            <a:ext cx="1959797" cy="2528770"/>
          </a:xfrm>
          <a:prstGeom prst="rect">
            <a:avLst/>
          </a:prstGeom>
        </p:spPr>
      </p:pic>
      <p:pic>
        <p:nvPicPr>
          <p:cNvPr id="14" name="Picture Placeholder 11" descr="Papiliomulticaudatus 014.jpg">
            <a:extLst>
              <a:ext uri="{FF2B5EF4-FFF2-40B4-BE49-F238E27FC236}">
                <a16:creationId xmlns:a16="http://schemas.microsoft.com/office/drawing/2014/main" id="{E631497D-F5CE-EAAD-7781-709D0DF5E6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1" r="16381"/>
          <a:stretch>
            <a:fillRect/>
          </a:stretch>
        </p:blipFill>
        <p:spPr>
          <a:xfrm>
            <a:off x="2271662" y="3962990"/>
            <a:ext cx="2057400" cy="2039112"/>
          </a:xfrm>
          <a:prstGeom prst="rect">
            <a:avLst/>
          </a:prstGeom>
        </p:spPr>
      </p:pic>
      <p:pic>
        <p:nvPicPr>
          <p:cNvPr id="15" name="Picture Placeholder 10">
            <a:extLst>
              <a:ext uri="{FF2B5EF4-FFF2-40B4-BE49-F238E27FC236}">
                <a16:creationId xmlns:a16="http://schemas.microsoft.com/office/drawing/2014/main" id="{56C854DF-A85B-4B35-D8C0-58C7AC36AE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7" y="4712319"/>
            <a:ext cx="1953172" cy="20391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81CDF5-F6BE-2D87-6CA6-3CFDDBBA0785}"/>
              </a:ext>
            </a:extLst>
          </p:cNvPr>
          <p:cNvSpPr txBox="1"/>
          <p:nvPr/>
        </p:nvSpPr>
        <p:spPr>
          <a:xfrm>
            <a:off x="2325218" y="1844809"/>
            <a:ext cx="1950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Bug doctor writes book about PNW Butterflies</a:t>
            </a:r>
          </a:p>
        </p:txBody>
      </p:sp>
    </p:spTree>
    <p:extLst>
      <p:ext uri="{BB962C8B-B14F-4D97-AF65-F5344CB8AC3E}">
        <p14:creationId xmlns:p14="http://schemas.microsoft.com/office/powerpoint/2010/main" val="2932739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7257" y="4964113"/>
            <a:ext cx="4016633" cy="1162050"/>
          </a:xfrm>
        </p:spPr>
        <p:txBody>
          <a:bodyPr anchor="b">
            <a:normAutofit/>
          </a:bodyPr>
          <a:lstStyle/>
          <a:p>
            <a:r>
              <a:rPr lang="en-US" dirty="0"/>
              <a:t>Prosser Bulletin</a:t>
            </a:r>
            <a:b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KNDU-TV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58586" y="2530918"/>
            <a:ext cx="4015304" cy="2392363"/>
          </a:xfrm>
        </p:spPr>
        <p:txBody>
          <a:bodyPr>
            <a:normAutofit/>
          </a:bodyPr>
          <a:lstStyle/>
          <a:p>
            <a:r>
              <a:rPr lang="en-US" sz="3200" dirty="0"/>
              <a:t>Same story. </a:t>
            </a:r>
          </a:p>
          <a:p>
            <a:r>
              <a:rPr lang="en-US" sz="3200" dirty="0"/>
              <a:t>Different outlets. </a:t>
            </a:r>
          </a:p>
          <a:p>
            <a:r>
              <a:rPr lang="en-US" sz="3200" dirty="0"/>
              <a:t>Different angle.</a:t>
            </a:r>
          </a:p>
        </p:txBody>
      </p:sp>
      <p:pic>
        <p:nvPicPr>
          <p:cNvPr id="11" name="Picture Placeholder 10" descr="Bill-cropped-300x244.jpg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7"/>
          <a:stretch>
            <a:fillRect/>
          </a:stretch>
        </p:blipFill>
        <p:spPr>
          <a:xfrm>
            <a:off x="4624387" y="228600"/>
            <a:ext cx="4246343" cy="4208598"/>
          </a:xfrm>
          <a:noFill/>
        </p:spPr>
      </p:pic>
      <p:pic>
        <p:nvPicPr>
          <p:cNvPr id="10" name="Picture Placeholder 9" descr="Group-of-trees-300x225.jpg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r="645" b="3"/>
          <a:stretch>
            <a:fillRect/>
          </a:stretch>
        </p:blipFill>
        <p:spPr>
          <a:xfrm>
            <a:off x="4624387" y="4526639"/>
            <a:ext cx="2224942" cy="2205164"/>
          </a:xfrm>
          <a:noFill/>
        </p:spPr>
      </p:pic>
      <p:sp>
        <p:nvSpPr>
          <p:cNvPr id="3" name="TextBox 2"/>
          <p:cNvSpPr txBox="1"/>
          <p:nvPr/>
        </p:nvSpPr>
        <p:spPr>
          <a:xfrm>
            <a:off x="2940080" y="292021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2B4ED-6CEB-BAD6-49AE-19EC5537D884}"/>
              </a:ext>
            </a:extLst>
          </p:cNvPr>
          <p:cNvSpPr txBox="1"/>
          <p:nvPr/>
        </p:nvSpPr>
        <p:spPr>
          <a:xfrm>
            <a:off x="357257" y="740407"/>
            <a:ext cx="34473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Cherry Blossoms</a:t>
            </a:r>
          </a:p>
        </p:txBody>
      </p:sp>
      <p:pic>
        <p:nvPicPr>
          <p:cNvPr id="9" name="Picture 8" descr="A person holding a tomato slice&#10;&#10;Description automatically generated">
            <a:extLst>
              <a:ext uri="{FF2B5EF4-FFF2-40B4-BE49-F238E27FC236}">
                <a16:creationId xmlns:a16="http://schemas.microsoft.com/office/drawing/2014/main" id="{AE6BBDFF-977D-AB2C-1C47-6B0505DDB6F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26" y="4526639"/>
            <a:ext cx="1667781" cy="223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33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94" y="341588"/>
            <a:ext cx="4016633" cy="1162050"/>
          </a:xfrm>
        </p:spPr>
        <p:txBody>
          <a:bodyPr/>
          <a:lstStyle/>
          <a:p>
            <a:r>
              <a:rPr lang="en-US" dirty="0"/>
              <a:t>Microarray</a:t>
            </a:r>
          </a:p>
        </p:txBody>
      </p:sp>
      <p:pic>
        <p:nvPicPr>
          <p:cNvPr id="13" name="Picture 12" descr="CU-Microarray-car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6" y="228600"/>
            <a:ext cx="2139904" cy="2039112"/>
          </a:xfrm>
          <a:prstGeom prst="rect">
            <a:avLst/>
          </a:prstGeom>
        </p:spPr>
      </p:pic>
      <p:pic>
        <p:nvPicPr>
          <p:cNvPr id="7" name="Picture Placeholder 6" descr="Virochip-300x200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1" r="16381"/>
          <a:stretch>
            <a:fillRect/>
          </a:stretch>
        </p:blipFill>
        <p:spPr/>
      </p:pic>
      <p:pic>
        <p:nvPicPr>
          <p:cNvPr id="2" name="Picture 1" descr="Screen Shot 2014-07-14 at 8.51.5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400" y="3494765"/>
            <a:ext cx="1968500" cy="27432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EC5B7-7FEF-A52B-523E-3B588F389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07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BC998-25A7-0D4A-4AB9-1DF390082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D72FB0-1607-8FD3-9A75-2F4B3426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Stop. Think. Brainstorm.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92B76AC-1867-27F3-D7A1-A7832AF24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8775" y="686444"/>
            <a:ext cx="4597399" cy="5439719"/>
          </a:xfrm>
        </p:spPr>
        <p:txBody>
          <a:bodyPr>
            <a:normAutofit/>
          </a:bodyPr>
          <a:lstStyle/>
          <a:p>
            <a:r>
              <a:rPr lang="en-US" sz="3200" dirty="0"/>
              <a:t>Questions?</a:t>
            </a:r>
          </a:p>
          <a:p>
            <a:r>
              <a:rPr lang="en-US" sz="3200" dirty="0"/>
              <a:t>Ideas?</a:t>
            </a:r>
          </a:p>
          <a:p>
            <a:r>
              <a:rPr lang="en-US" sz="3200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3030271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62DF3-8373-F90E-5B1A-163EF6227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9D2F-F3D4-8315-5560-E84864F4D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08" y="4624668"/>
            <a:ext cx="8539192" cy="93345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Terri Reddout</a:t>
            </a:r>
            <a:br>
              <a:rPr lang="en-US" sz="3600" dirty="0"/>
            </a:br>
            <a:r>
              <a:rPr lang="en-US" sz="3600" dirty="0">
                <a:hlinkClick r:id="rId2"/>
              </a:rPr>
              <a:t>terrired55@gmail.com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CAE42-892D-54A7-BB98-2352016856C0}"/>
              </a:ext>
            </a:extLst>
          </p:cNvPr>
          <p:cNvSpPr txBox="1"/>
          <p:nvPr/>
        </p:nvSpPr>
        <p:spPr>
          <a:xfrm>
            <a:off x="450012" y="1190086"/>
            <a:ext cx="3300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Pitching Stories to Get a </a:t>
            </a:r>
          </a:p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Home Run</a:t>
            </a:r>
          </a:p>
        </p:txBody>
      </p:sp>
    </p:spTree>
    <p:extLst>
      <p:ext uri="{BB962C8B-B14F-4D97-AF65-F5344CB8AC3E}">
        <p14:creationId xmlns:p14="http://schemas.microsoft.com/office/powerpoint/2010/main" val="1636736691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1390</TotalTime>
  <Words>681</Words>
  <Application>Microsoft Office PowerPoint</Application>
  <PresentationFormat>On-screen Show (4:3)</PresentationFormat>
  <Paragraphs>139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Advantage</vt:lpstr>
      <vt:lpstr>Making it easy as pie for the media to cover your story</vt:lpstr>
      <vt:lpstr>WIIFM?</vt:lpstr>
      <vt:lpstr>TPPICHU</vt:lpstr>
      <vt:lpstr>So, what’s the difference between a news release and a pitch? </vt:lpstr>
      <vt:lpstr>I was once a PIO too!</vt:lpstr>
      <vt:lpstr>Pitching stories is like pitching baseball… sorta</vt:lpstr>
      <vt:lpstr>Warming up for the pitch</vt:lpstr>
      <vt:lpstr>Warming up for the pitch</vt:lpstr>
      <vt:lpstr>Warming up for the pitch</vt:lpstr>
      <vt:lpstr>Stop. Think. Brainstorm. </vt:lpstr>
      <vt:lpstr>Preparing the pitch </vt:lpstr>
      <vt:lpstr>Preparing the pitch </vt:lpstr>
      <vt:lpstr>Making the pitch</vt:lpstr>
      <vt:lpstr>Making the pitch</vt:lpstr>
      <vt:lpstr>Stop. Think. Brainstorm. </vt:lpstr>
      <vt:lpstr>Story Pitch Examples</vt:lpstr>
      <vt:lpstr>Butterflies </vt:lpstr>
      <vt:lpstr>Prosser Bulletin KNDU-TV</vt:lpstr>
      <vt:lpstr>Microarray</vt:lpstr>
      <vt:lpstr>Stop. Think. Brainstorm. </vt:lpstr>
      <vt:lpstr>Terri Reddout terrired55@gmail.com </vt:lpstr>
    </vt:vector>
  </TitlesOfParts>
  <Company>Central Washington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Public Relations COM 270</dc:title>
  <dc:creator>OS X User</dc:creator>
  <cp:lastModifiedBy>Patrice Thomas</cp:lastModifiedBy>
  <cp:revision>49</cp:revision>
  <dcterms:created xsi:type="dcterms:W3CDTF">2012-09-20T16:40:57Z</dcterms:created>
  <dcterms:modified xsi:type="dcterms:W3CDTF">2025-10-17T14:12:07Z</dcterms:modified>
</cp:coreProperties>
</file>